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96" r:id="rId2"/>
    <p:sldId id="297" r:id="rId3"/>
    <p:sldId id="302" r:id="rId4"/>
    <p:sldId id="337" r:id="rId5"/>
    <p:sldId id="348" r:id="rId6"/>
    <p:sldId id="349" r:id="rId7"/>
    <p:sldId id="350" r:id="rId8"/>
    <p:sldId id="300" r:id="rId9"/>
    <p:sldId id="295" r:id="rId10"/>
    <p:sldId id="301" r:id="rId11"/>
    <p:sldId id="303" r:id="rId12"/>
    <p:sldId id="261" r:id="rId13"/>
    <p:sldId id="311" r:id="rId14"/>
    <p:sldId id="308" r:id="rId15"/>
    <p:sldId id="346" r:id="rId16"/>
    <p:sldId id="312" r:id="rId17"/>
    <p:sldId id="313" r:id="rId18"/>
    <p:sldId id="324" r:id="rId19"/>
    <p:sldId id="314" r:id="rId20"/>
    <p:sldId id="322" r:id="rId21"/>
    <p:sldId id="325" r:id="rId22"/>
    <p:sldId id="309" r:id="rId23"/>
    <p:sldId id="327" r:id="rId24"/>
    <p:sldId id="310" r:id="rId25"/>
    <p:sldId id="326" r:id="rId26"/>
    <p:sldId id="331" r:id="rId27"/>
    <p:sldId id="332" r:id="rId28"/>
    <p:sldId id="333" r:id="rId29"/>
    <p:sldId id="334" r:id="rId30"/>
    <p:sldId id="335" r:id="rId31"/>
    <p:sldId id="336" r:id="rId32"/>
    <p:sldId id="347" r:id="rId33"/>
    <p:sldId id="338" r:id="rId34"/>
    <p:sldId id="339" r:id="rId35"/>
    <p:sldId id="340" r:id="rId36"/>
    <p:sldId id="345" r:id="rId37"/>
    <p:sldId id="406" r:id="rId38"/>
    <p:sldId id="344" r:id="rId39"/>
    <p:sldId id="373" r:id="rId40"/>
    <p:sldId id="374" r:id="rId41"/>
    <p:sldId id="399" r:id="rId42"/>
    <p:sldId id="400" r:id="rId43"/>
    <p:sldId id="401" r:id="rId44"/>
    <p:sldId id="403" r:id="rId45"/>
    <p:sldId id="404" r:id="rId46"/>
    <p:sldId id="405"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305"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the tutorial" id="{DDE8DD22-B65B-4E28-9F29-690797D3DB05}">
          <p14:sldIdLst>
            <p14:sldId id="296"/>
            <p14:sldId id="297"/>
            <p14:sldId id="302"/>
            <p14:sldId id="337"/>
          </p14:sldIdLst>
        </p14:section>
        <p14:section name="Auto highlight" id="{12666BEC-665C-4E56-87DC-9427DEF860FB}">
          <p14:sldIdLst>
            <p14:sldId id="348"/>
            <p14:sldId id="349"/>
            <p14:sldId id="350"/>
          </p14:sldIdLst>
        </p14:section>
        <p14:section name="Spotlight" id="{8CD7C399-6355-4158-BCB9-F9597BC1ABA9}">
          <p14:sldIdLst>
            <p14:sldId id="300"/>
            <p14:sldId id="295"/>
            <p14:sldId id="301"/>
          </p14:sldIdLst>
        </p14:section>
        <p14:section name="Auto animate" id="{6FDF723C-725B-43A9-867B-50B5C5A22F3E}">
          <p14:sldIdLst>
            <p14:sldId id="303"/>
            <p14:sldId id="261"/>
            <p14:sldId id="311"/>
            <p14:sldId id="308"/>
            <p14:sldId id="346"/>
          </p14:sldIdLst>
        </p14:section>
        <p14:section name="Auto zoom" id="{9606B9C2-AF7E-4CB4-A456-1CB76A03EF99}">
          <p14:sldIdLst>
            <p14:sldId id="312"/>
            <p14:sldId id="313"/>
            <p14:sldId id="324"/>
            <p14:sldId id="314"/>
            <p14:sldId id="322"/>
          </p14:sldIdLst>
        </p14:section>
        <p14:section name="Auto crop" id="{DDB04417-8152-4521-BA24-82CCACEE4E79}">
          <p14:sldIdLst>
            <p14:sldId id="325"/>
            <p14:sldId id="309"/>
            <p14:sldId id="327"/>
          </p14:sldIdLst>
        </p14:section>
        <p14:section name="Auto narrate/captions" id="{A9769C45-8345-410D-A2DA-6DEBD5D41D7C}">
          <p14:sldIdLst>
            <p14:sldId id="310"/>
            <p14:sldId id="326"/>
            <p14:sldId id="331"/>
          </p14:sldIdLst>
        </p14:section>
        <p14:section name="Shapes Lab" id="{5FA21AB1-D2E0-43AB-9D6E-D4B133EACC31}">
          <p14:sldIdLst>
            <p14:sldId id="332"/>
            <p14:sldId id="333"/>
            <p14:sldId id="334"/>
          </p14:sldIdLst>
        </p14:section>
        <p14:section name="Colors Lab" id="{4D9F6F7A-AD11-477C-BD7D-CDEDBF639F04}">
          <p14:sldIdLst>
            <p14:sldId id="335"/>
            <p14:sldId id="336"/>
            <p14:sldId id="347"/>
          </p14:sldIdLst>
        </p14:section>
        <p14:section name="Effects lab" id="{DEF35951-C106-489A-BB45-7A7C25984DE3}">
          <p14:sldIdLst>
            <p14:sldId id="338"/>
            <p14:sldId id="339"/>
            <p14:sldId id="340"/>
            <p14:sldId id="345"/>
            <p14:sldId id="406"/>
            <p14:sldId id="344"/>
          </p14:sldIdLst>
        </p14:section>
        <p14:section name="Agenda Lab" id="{D30EE640-5A8D-4C4E-B791-6DB4189C7B56}">
          <p14:sldIdLst>
            <p14:sldId id="373"/>
            <p14:sldId id="374"/>
            <p14:sldId id="399"/>
            <p14:sldId id="400"/>
            <p14:sldId id="401"/>
          </p14:sldIdLst>
        </p14:section>
        <p14:section name="Picture Slides Lab" id="{0A96FF8A-1EBC-467F-980E-0A89A1EF7B3B}">
          <p14:sldIdLst>
            <p14:sldId id="403"/>
            <p14:sldId id="404"/>
            <p14:sldId id="405"/>
          </p14:sldIdLst>
        </p14:section>
        <p14:section name="Resize Lab" id="{059D00C6-C22A-40EA-9502-4F8B15E05E9C}">
          <p14:sldIdLst>
            <p14:sldId id="407"/>
            <p14:sldId id="408"/>
            <p14:sldId id="409"/>
            <p14:sldId id="410"/>
            <p14:sldId id="411"/>
            <p14:sldId id="412"/>
            <p14:sldId id="413"/>
            <p14:sldId id="414"/>
            <p14:sldId id="415"/>
            <p14:sldId id="416"/>
            <p14:sldId id="417"/>
            <p14:sldId id="418"/>
            <p14:sldId id="419"/>
            <p14:sldId id="420"/>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6" autoAdjust="0"/>
  </p:normalViewPr>
  <p:slideViewPr>
    <p:cSldViewPr>
      <p:cViewPr varScale="1">
        <p:scale>
          <a:sx n="71" d="100"/>
          <a:sy n="71" d="100"/>
        </p:scale>
        <p:origin x="1134" y="54"/>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82,'0'7'50,"-6"6"-50,-10-13 2,-13 0 10,25 0 4,4 0-13,0 0-6,0 0 0,0 0 4,0 0 2,0 0 5,0 0 7,0 0-2,0 0-4,0 0-3,0 0 0,0 0 1,0 0 1,0 0 6,0 0 4,0 0-1,-3 0 3,3 5-5,0-5-4,0 0-3,0 0-2,-3 0-2,3 5 2,0-5 1,-3 0 0,3 0 0,0 0 1,0 4-3,0-4-1,0 8 0,-3 14-1,-4 3 2,4 19-2,-4-9-1,7 16 1,-3-13 4,3 9-4,0 14-2,0-9 2,0 13 0,0-11-2,0 12 1,0-6 1,3 5-2,7-1-1,0 5 2,-1 4 0,8 0 2,-1 5-2,-7-9-1,4 0 2,3 4 0,7-4 1,-7 0-1,4 0-1,2 0-1,-4 0 4,6-2 0,2 3-8,-5-1 6,5-5-2,3-3 1,0-9 0,-3 3 0,3 0-1,-6-8-2,-4 2 4,7-6-2,3 4 0,-3 5 0,6-9-1,0 8 1,1-3 0,5-1 0,1 9-1,-10-4-1,5-5 1,0 0 0,-5-3 1,5-2 1,-5-3-2,4 4 1,-1-9-1,-6 6-1,-1-10 1,-8-6 0,-5-6 0,-2-9 0,0-1 1,-4 2 0,-3-1-1,7-6 2,-7 2-4,-3-5 2,4 4 0,-4-4 2,3 0 0,-3 0-1,0 0 2,0 0-1,0 0 0,0 0 1,0 0-1,0 0 1,0 0-1,0 0 1,0 0 1,0 0-1,0 0 0,0 0-2,0 0 0,0 0-1,0 0 1,0 0 2,0 0-2,0 0 1,0 0-2,0 0 1,0 0 0,0 0 0,0 0-1,0 0 0,0 0 1,0 0 0,0 0 0,0 0 1,0 0 1,0 0-2,0 0 1,0 0 0,0 0 0,0 0 0,0 0 0,0 0 0,0 0-2,0 0 0,0 0 1,-3-4 1,-4-1-1,-6 2 1,0-6-1,0 4-2,-3-3 1,-3 8 0,-4-5 0,4 5 0,3 0-1,-3 0 1,2 0-1,-5 0-3,2 0 1,-4 0 1,3 0 1,5 0 2,3 5-1,0-2 1,0 2 0,8 0-1,2-5 0,0 0 0,-2 0 0,3 0 0,-1 0 0,3 0 0,-3 0 0,-2 0-1,0 0 1,-1 0 0,6 2 0,-5-2 0,5 0-1,0 0-1,0 0 0,0 0-1,0 0 0,0 0 2,0 0-2,0 0-1,0 0-1,0 0-2,0 0 1,0 0-2,0 0-1,0 0 5,0 0 3,8 0 0,8 0 1,2 0 0,8 0 0,-7 0 1,10 0 0,0 0-1,-6 0-1,3 0 1,-4 0 0,4 0 0,-6 0 0,5 0 1,-12 0-1,0 0 0,0 0 0,0 0 0,3 0 0,-6 0 0,0 10 1,-1-5-1,-2-5-1,-1 4 1,-3 0 0,1-4 0,-1 4 1,0-4-1,0 0 0,0 5 0,1-5 0,-4 0 0,6 0 0,-6 0 0,0 0 1,0 0-1,0 0 1,0 5-1,0-5 1,0 0-1,0 0 1,0 0 0,0 0 3,0 0-2,0 0 1,0 0 0,0 0 0,0 0 1,0 0 0,0 0-2,0 0 1,0 0-1,0 0 1,0 0-2,0 0 1,0 0 0,0 0-1,0 0 0,0 0 0,0 0-1,0 0 2,0 0-1,0 0 0,0-18-2,0-3 2,-6-6-1,-4-3 0,4 0 1,-1 0-2,1-2 1,2 8 0,-2-6-1,3-4 1,0 8 0,3-5 0,-4 6 0,1 8 1,0 4 0,0-4-1,-1 0 0,4 4 0,-3-1 0,3 6 0,0-1 0,-3 1 0,3 0 0,0 3 0,0-4 0,0 9 1,0-5-1,-7 5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31/10/2016</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[[Picture taken from https://flic.kr/p/5s5APp on 3/19/2016 4:47:38 PM]]
</a:t>
            </a:r>
            <a:endParaRPr lang="en-SG"/>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Picture Slides Lab Demo Slide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93307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mtClean="0"/>
              <a:t>Image taken from: https://upload.wikimedia.org/wikipedia/en/3/3a/Beagle_puppy.jpg</a:t>
            </a:r>
            <a:endParaRPr lang="en-US" dirty="0"/>
          </a:p>
        </p:txBody>
      </p:sp>
      <p:sp>
        <p:nvSpPr>
          <p:cNvPr id="4" name="Slide Number Placeholder 3"/>
          <p:cNvSpPr>
            <a:spLocks noGrp="1"/>
          </p:cNvSpPr>
          <p:nvPr>
            <p:ph type="sldNum" sz="quarter" idx="10"/>
          </p:nvPr>
        </p:nvSpPr>
        <p:spPr/>
        <p:txBody>
          <a:bodyPr/>
          <a:lstStyle/>
          <a:p>
            <a:fld id="{8DDA7B7D-E3F5-4D53-89CF-3B4F50F91877}" type="slidenum">
              <a:rPr lang="en-US" smtClean="0"/>
              <a:t>56</a:t>
            </a:fld>
            <a:endParaRPr lang="en-US"/>
          </a:p>
        </p:txBody>
      </p:sp>
    </p:spTree>
    <p:extLst>
      <p:ext uri="{BB962C8B-B14F-4D97-AF65-F5344CB8AC3E}">
        <p14:creationId xmlns:p14="http://schemas.microsoft.com/office/powerpoint/2010/main" val="1290060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DDA7B7D-E3F5-4D53-89CF-3B4F50F91877}" type="slidenum">
              <a:rPr lang="en-US" smtClean="0"/>
              <a:t>57</a:t>
            </a:fld>
            <a:endParaRPr lang="en-US"/>
          </a:p>
        </p:txBody>
      </p:sp>
    </p:spTree>
    <p:extLst>
      <p:ext uri="{BB962C8B-B14F-4D97-AF65-F5344CB8AC3E}">
        <p14:creationId xmlns:p14="http://schemas.microsoft.com/office/powerpoint/2010/main" val="22891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a:t>
            </a:r>
            <a:r>
              <a:rPr lang="en-US" baseline="0" dirty="0" smtClean="0"/>
              <a:t> play at the beginning.</a:t>
            </a:r>
          </a:p>
          <a:p>
            <a:r>
              <a:rPr lang="en-US" baseline="0" dirty="0" smtClean="0"/>
              <a:t>[</a:t>
            </a:r>
            <a:r>
              <a:rPr lang="en-US" baseline="0" dirty="0" err="1" smtClean="0"/>
              <a:t>afterClick</a:t>
            </a:r>
            <a:r>
              <a:rPr lang="en-US" baseline="0" dirty="0" smtClean="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will</a:t>
            </a:r>
            <a:r>
              <a:rPr lang="en-US" altLang="zh-CN" baseline="0" dirty="0" smtClean="0"/>
              <a:t> play at the beginning.</a:t>
            </a:r>
          </a:p>
          <a:p>
            <a:r>
              <a:rPr lang="en-US" altLang="zh-CN" baseline="0" dirty="0" smtClean="0"/>
              <a:t>[</a:t>
            </a:r>
            <a:r>
              <a:rPr lang="en-US" altLang="zh-CN" baseline="0" dirty="0" err="1" smtClean="0"/>
              <a:t>afterClick</a:t>
            </a:r>
            <a:r>
              <a:rPr lang="en-US" altLang="zh-CN" baseline="0" dirty="0" smtClean="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154871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5.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4.wmf"/><Relationship Id="rId5" Type="http://schemas.microsoft.com/office/2007/relationships/hdphoto" Target="../media/hdphoto2.wdp"/><Relationship Id="rId10" Type="http://schemas.openxmlformats.org/officeDocument/2006/relationships/image" Target="../media/image23.wmf"/><Relationship Id="rId4" Type="http://schemas.openxmlformats.org/officeDocument/2006/relationships/image" Target="../media/image19.png"/><Relationship Id="rId9"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w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18.jpeg"/><Relationship Id="rId11" Type="http://schemas.microsoft.com/office/2007/relationships/hdphoto" Target="../media/hdphoto3.wdp"/><Relationship Id="rId5" Type="http://schemas.openxmlformats.org/officeDocument/2006/relationships/image" Target="../media/image24.wmf"/><Relationship Id="rId10" Type="http://schemas.openxmlformats.org/officeDocument/2006/relationships/image" Target="../media/image20.jpeg"/><Relationship Id="rId4" Type="http://schemas.openxmlformats.org/officeDocument/2006/relationships/image" Target="../media/image23.wmf"/><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hyperlink" Target="http://www.comp.nus.edu.sg/~pptlabs/docs.html" TargetMode="External"/><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www.comp.nus.edu.sg/~pptlabs/docs.html#picture-slides-lab" TargetMode="Externa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hyperlink" Target="http://www.comp.nus.edu.sg/~pptlabs/docs.html#picture-slides-lab"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hyperlink" Target="http://powerpointlabs.info/docs.htm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smtClean="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smtClean="0"/>
              <a:t>Let’s take a quick tour of </a:t>
            </a:r>
            <a:br>
              <a:rPr lang="en-US" dirty="0" smtClean="0"/>
            </a:br>
            <a:r>
              <a:rPr lang="en-US" dirty="0" smtClean="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26" y="4724400"/>
            <a:ext cx="1019280" cy="117079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1" name="TextBox 30"/>
          <p:cNvSpPr txBox="1"/>
          <p:nvPr/>
        </p:nvSpPr>
        <p:spPr>
          <a:xfrm>
            <a:off x="304800" y="533400"/>
            <a:ext cx="838419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Did you notice the new slide with a spotlight? You can press </a:t>
            </a:r>
            <a:r>
              <a:rPr lang="en-US" dirty="0" err="1" smtClean="0">
                <a:solidFill>
                  <a:schemeClr val="accent6">
                    <a:lumMod val="75000"/>
                  </a:schemeClr>
                </a:solidFill>
              </a:rPr>
              <a:t>Ctrl+Z</a:t>
            </a:r>
            <a:r>
              <a:rPr lang="en-US" dirty="0" smtClean="0">
                <a:solidFill>
                  <a:schemeClr val="accent6">
                    <a:lumMod val="75000"/>
                  </a:schemeClr>
                </a:solidFill>
              </a:rPr>
              <a:t>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505200"/>
            <a:ext cx="838419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You can also adjust the darkness (transparency), softness of the edges, and the color of the spotlight</a:t>
            </a:r>
            <a:r>
              <a:rPr lang="en-US" dirty="0">
                <a:solidFill>
                  <a:schemeClr val="accent6">
                    <a:lumMod val="75000"/>
                  </a:schemeClr>
                </a:solidFill>
              </a:rPr>
              <a:t> </a:t>
            </a:r>
            <a:r>
              <a:rPr lang="en-US" dirty="0" smtClean="0">
                <a:solidFill>
                  <a:schemeClr val="accent6">
                    <a:lumMod val="75000"/>
                  </a:schemeClr>
                </a:solidFill>
              </a:rPr>
              <a:t> as below. </a:t>
            </a:r>
            <a:endParaRPr lang="en-SG" dirty="0">
              <a:solidFill>
                <a:schemeClr val="accent6">
                  <a:lumMod val="75000"/>
                </a:schemeClr>
              </a:solidFill>
            </a:endParaRPr>
          </a:p>
        </p:txBody>
      </p:sp>
      <p:sp>
        <p:nvSpPr>
          <p:cNvPr id="2" name="Flowchart: Connector 1"/>
          <p:cNvSpPr/>
          <p:nvPr/>
        </p:nvSpPr>
        <p:spPr>
          <a:xfrm>
            <a:off x="1444520" y="5581219"/>
            <a:ext cx="368721" cy="368721"/>
          </a:xfrm>
          <a:prstGeom prst="flowChartConnector">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622320" y="5958634"/>
            <a:ext cx="304800" cy="203200"/>
          </a:xfrm>
          <a:custGeom>
            <a:avLst/>
            <a:gdLst>
              <a:gd name="connsiteX0" fmla="*/ 0 w 304800"/>
              <a:gd name="connsiteY0" fmla="*/ 0 h 203200"/>
              <a:gd name="connsiteX1" fmla="*/ 76200 w 304800"/>
              <a:gd name="connsiteY1" fmla="*/ 165100 h 203200"/>
              <a:gd name="connsiteX2" fmla="*/ 304800 w 304800"/>
              <a:gd name="connsiteY2" fmla="*/ 203200 h 203200"/>
            </a:gdLst>
            <a:ahLst/>
            <a:cxnLst>
              <a:cxn ang="0">
                <a:pos x="connsiteX0" y="connsiteY0"/>
              </a:cxn>
              <a:cxn ang="0">
                <a:pos x="connsiteX1" y="connsiteY1"/>
              </a:cxn>
              <a:cxn ang="0">
                <a:pos x="connsiteX2" y="connsiteY2"/>
              </a:cxn>
            </a:cxnLst>
            <a:rect l="l" t="t" r="r" b="b"/>
            <a:pathLst>
              <a:path w="304800" h="203200">
                <a:moveTo>
                  <a:pt x="0" y="0"/>
                </a:moveTo>
                <a:cubicBezTo>
                  <a:pt x="12700" y="65616"/>
                  <a:pt x="25400" y="131233"/>
                  <a:pt x="76200" y="165100"/>
                </a:cubicBezTo>
                <a:cubicBezTo>
                  <a:pt x="127000" y="198967"/>
                  <a:pt x="215900" y="201083"/>
                  <a:pt x="304800" y="203200"/>
                </a:cubicBezTo>
              </a:path>
            </a:pathLst>
          </a:custGeom>
          <a:noFill/>
          <a:ln w="38100">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75179" y="5117927"/>
            <a:ext cx="3657600" cy="923330"/>
          </a:xfrm>
          <a:prstGeom prst="rect">
            <a:avLst/>
          </a:prstGeom>
        </p:spPr>
        <p:txBody>
          <a:bodyPr wrap="square">
            <a:spAutoFit/>
          </a:bodyPr>
          <a:lstStyle/>
          <a:p>
            <a:pPr lvl="0"/>
            <a:r>
              <a:rPr lang="en-US" dirty="0" smtClean="0">
                <a:solidFill>
                  <a:srgbClr val="F79646">
                    <a:lumMod val="75000"/>
                  </a:srgbClr>
                </a:solidFill>
              </a:rPr>
              <a:t>Note</a:t>
            </a:r>
            <a:r>
              <a:rPr lang="en-US" dirty="0">
                <a:solidFill>
                  <a:srgbClr val="F79646">
                    <a:lumMod val="75000"/>
                  </a:srgbClr>
                </a:solidFill>
              </a:rPr>
              <a:t>: the changed settings are applied to spotlights you create in future, not the existing </a:t>
            </a:r>
            <a:r>
              <a:rPr lang="en-US" dirty="0" smtClean="0">
                <a:solidFill>
                  <a:srgbClr val="F79646">
                    <a:lumMod val="75000"/>
                  </a:srgbClr>
                </a:solidFill>
              </a:rPr>
              <a:t>ones.</a:t>
            </a:r>
            <a:endParaRPr lang="en-SG" dirty="0">
              <a:solidFill>
                <a:srgbClr val="F79646">
                  <a:lumMod val="75000"/>
                </a:srgbClr>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558" y="4875173"/>
            <a:ext cx="2918335" cy="178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547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Auto-Animate</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71671" y="2989744"/>
            <a:ext cx="838200" cy="838200"/>
            <a:chOff x="166689" y="2357870"/>
            <a:chExt cx="838200" cy="838200"/>
          </a:xfrm>
        </p:grpSpPr>
        <p:sp>
          <p:nvSpPr>
            <p:cNvPr id="10" name="Rectangle 9"/>
            <p:cNvSpPr/>
            <p:nvPr/>
          </p:nvSpPr>
          <p:spPr>
            <a:xfrm>
              <a:off x="169219" y="2417330"/>
              <a:ext cx="374955"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712449">
              <a:off x="292174" y="2610071"/>
              <a:ext cx="504000" cy="324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225195" y="2471922"/>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0917" y="2798585"/>
              <a:ext cx="504000" cy="32400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777797" y="2932379"/>
              <a:ext cx="113312" cy="11331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6689" y="235787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p:cNvSpPr>
              <a:spLocks noChangeAspect="1"/>
            </p:cNvSpPr>
            <p:nvPr/>
          </p:nvSpPr>
          <p:spPr>
            <a:xfrm>
              <a:off x="575517" y="2362200"/>
              <a:ext cx="420924" cy="420924"/>
            </a:xfrm>
            <a:prstGeom prst="flowChartConnector">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SG" b="1" dirty="0"/>
            </a:p>
          </p:txBody>
        </p:sp>
        <p:sp>
          <p:nvSpPr>
            <p:cNvPr id="17" name="Plus 16"/>
            <p:cNvSpPr>
              <a:spLocks noChangeAspect="1"/>
            </p:cNvSpPr>
            <p:nvPr/>
          </p:nvSpPr>
          <p:spPr>
            <a:xfrm>
              <a:off x="633519" y="2422994"/>
              <a:ext cx="304920" cy="30492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Development</a:t>
            </a:r>
            <a:endParaRPr lang="en-SG" dirty="0"/>
          </a:p>
        </p:txBody>
      </p:sp>
      <p:sp>
        <p:nvSpPr>
          <p:cNvPr id="8" name="Rectangle 7"/>
          <p:cNvSpPr/>
          <p:nvPr/>
        </p:nvSpPr>
        <p:spPr>
          <a:xfrm>
            <a:off x="457200" y="5482069"/>
            <a:ext cx="5943600" cy="1138773"/>
          </a:xfrm>
          <a:prstGeom prst="rect">
            <a:avLst/>
          </a:prstGeom>
        </p:spPr>
        <p:txBody>
          <a:bodyPr wrap="square">
            <a:spAutoFit/>
          </a:bodyPr>
          <a:lstStyle/>
          <a:p>
            <a:pPr lvl="0"/>
            <a:r>
              <a:rPr lang="en-US" sz="3200" b="1" dirty="0" smtClean="0">
                <a:solidFill>
                  <a:schemeClr val="accent6">
                    <a:lumMod val="75000"/>
                  </a:schemeClr>
                </a:solidFill>
              </a:rPr>
              <a:t>2.</a:t>
            </a:r>
            <a:r>
              <a:rPr lang="en-US" dirty="0" smtClean="0">
                <a:solidFill>
                  <a:schemeClr val="accent6">
                    <a:lumMod val="75000"/>
                  </a:schemeClr>
                </a:solidFill>
              </a:rPr>
              <a:t> While this slide is selected, </a:t>
            </a:r>
            <a:br>
              <a:rPr lang="en-US" dirty="0" smtClean="0">
                <a:solidFill>
                  <a:schemeClr val="accent6">
                    <a:lumMod val="75000"/>
                  </a:schemeClr>
                </a:solidFill>
              </a:rPr>
            </a:br>
            <a:r>
              <a:rPr lang="en-US" dirty="0" smtClean="0">
                <a:solidFill>
                  <a:schemeClr val="accent6">
                    <a:lumMod val="75000"/>
                  </a:schemeClr>
                </a:solidFill>
              </a:rPr>
              <a:t>click the                  button.  That should insert a new slide</a:t>
            </a:r>
            <a:br>
              <a:rPr lang="en-US" dirty="0" smtClean="0">
                <a:solidFill>
                  <a:schemeClr val="accent6">
                    <a:lumMod val="75000"/>
                  </a:schemeClr>
                </a:solidFill>
              </a:rPr>
            </a:br>
            <a:r>
              <a:rPr lang="en-US" dirty="0" smtClean="0">
                <a:solidFill>
                  <a:schemeClr val="accent6">
                    <a:lumMod val="75000"/>
                  </a:schemeClr>
                </a:solidFill>
              </a:rPr>
              <a:t>                                                   containing the animation.</a:t>
            </a:r>
            <a:endParaRPr lang="en-SG" dirty="0">
              <a:solidFill>
                <a:schemeClr val="accent6">
                  <a:lumMod val="75000"/>
                </a:schemeClr>
              </a:solidFill>
            </a:endParaRPr>
          </a:p>
        </p:txBody>
      </p:sp>
      <p:sp>
        <p:nvSpPr>
          <p:cNvPr id="10" name="TextBox 9"/>
          <p:cNvSpPr txBox="1"/>
          <p:nvPr/>
        </p:nvSpPr>
        <p:spPr>
          <a:xfrm>
            <a:off x="533400" y="479318"/>
            <a:ext cx="80010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smtClean="0">
                <a:solidFill>
                  <a:srgbClr val="00B050"/>
                </a:solidFill>
              </a:rPr>
              <a:t>Profit</a:t>
            </a:r>
            <a:endParaRPr lang="en-SG" sz="2000" b="1"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96" y="5986655"/>
            <a:ext cx="819150" cy="7143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8353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smtClean="0">
                <a:solidFill>
                  <a:srgbClr val="00B050"/>
                </a:solidFill>
              </a:rPr>
              <a:t>Profit</a:t>
            </a:r>
            <a:endParaRPr lang="en-SG" sz="2000" b="1" dirty="0">
              <a:solidFill>
                <a:srgbClr val="00B050"/>
              </a:solidFill>
            </a:endParaRPr>
          </a:p>
        </p:txBody>
      </p:sp>
    </p:spTree>
    <p:extLst>
      <p:ext uri="{BB962C8B-B14F-4D97-AF65-F5344CB8AC3E}">
        <p14:creationId xmlns:p14="http://schemas.microsoft.com/office/powerpoint/2010/main" val="1829647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Animate in slide</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89546" y="2971800"/>
            <a:ext cx="838200" cy="838200"/>
            <a:chOff x="276083" y="3844490"/>
            <a:chExt cx="838200" cy="838200"/>
          </a:xfrm>
        </p:grpSpPr>
        <p:sp>
          <p:nvSpPr>
            <p:cNvPr id="19" name="Rectangle 18"/>
            <p:cNvSpPr/>
            <p:nvPr/>
          </p:nvSpPr>
          <p:spPr>
            <a:xfrm>
              <a:off x="322109" y="3894381"/>
              <a:ext cx="741789" cy="55906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6083" y="384449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p:cNvSpPr/>
            <p:nvPr/>
          </p:nvSpPr>
          <p:spPr>
            <a:xfrm rot="5400000">
              <a:off x="411597" y="398827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rot="18937352">
              <a:off x="892189" y="4066817"/>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91699" y="3976411"/>
              <a:ext cx="262435" cy="94707"/>
            </a:xfrm>
            <a:custGeom>
              <a:avLst/>
              <a:gdLst>
                <a:gd name="connsiteX0" fmla="*/ 0 w 365125"/>
                <a:gd name="connsiteY0" fmla="*/ 0 h 79375"/>
                <a:gd name="connsiteX1" fmla="*/ 196850 w 365125"/>
                <a:gd name="connsiteY1" fmla="*/ 0 h 79375"/>
                <a:gd name="connsiteX2" fmla="*/ 365125 w 365125"/>
                <a:gd name="connsiteY2" fmla="*/ 79375 h 79375"/>
                <a:gd name="connsiteX0" fmla="*/ 0 w 365125"/>
                <a:gd name="connsiteY0" fmla="*/ 5879 h 85254"/>
                <a:gd name="connsiteX1" fmla="*/ 196850 w 365125"/>
                <a:gd name="connsiteY1" fmla="*/ 5879 h 85254"/>
                <a:gd name="connsiteX2" fmla="*/ 365125 w 365125"/>
                <a:gd name="connsiteY2" fmla="*/ 85254 h 85254"/>
                <a:gd name="connsiteX0" fmla="*/ 0 w 365125"/>
                <a:gd name="connsiteY0" fmla="*/ 16459 h 95834"/>
                <a:gd name="connsiteX1" fmla="*/ 142875 w 365125"/>
                <a:gd name="connsiteY1" fmla="*/ 3759 h 95834"/>
                <a:gd name="connsiteX2" fmla="*/ 365125 w 365125"/>
                <a:gd name="connsiteY2" fmla="*/ 95834 h 95834"/>
                <a:gd name="connsiteX0" fmla="*/ 0 w 365125"/>
                <a:gd name="connsiteY0" fmla="*/ 13245 h 92620"/>
                <a:gd name="connsiteX1" fmla="*/ 142875 w 365125"/>
                <a:gd name="connsiteY1" fmla="*/ 545 h 92620"/>
                <a:gd name="connsiteX2" fmla="*/ 365125 w 365125"/>
                <a:gd name="connsiteY2" fmla="*/ 92620 h 92620"/>
                <a:gd name="connsiteX0" fmla="*/ 0 w 365125"/>
                <a:gd name="connsiteY0" fmla="*/ 15332 h 94707"/>
                <a:gd name="connsiteX1" fmla="*/ 142875 w 365125"/>
                <a:gd name="connsiteY1" fmla="*/ 2632 h 94707"/>
                <a:gd name="connsiteX2" fmla="*/ 365125 w 365125"/>
                <a:gd name="connsiteY2" fmla="*/ 94707 h 94707"/>
              </a:gdLst>
              <a:ahLst/>
              <a:cxnLst>
                <a:cxn ang="0">
                  <a:pos x="connsiteX0" y="connsiteY0"/>
                </a:cxn>
                <a:cxn ang="0">
                  <a:pos x="connsiteX1" y="connsiteY1"/>
                </a:cxn>
                <a:cxn ang="0">
                  <a:pos x="connsiteX2" y="connsiteY2"/>
                </a:cxn>
              </a:cxnLst>
              <a:rect l="l" t="t" r="r" b="b"/>
              <a:pathLst>
                <a:path w="365125" h="94707">
                  <a:moveTo>
                    <a:pt x="0" y="15332"/>
                  </a:moveTo>
                  <a:cubicBezTo>
                    <a:pt x="68792" y="-3718"/>
                    <a:pt x="75671" y="-1072"/>
                    <a:pt x="142875" y="2632"/>
                  </a:cubicBezTo>
                  <a:cubicBezTo>
                    <a:pt x="210079" y="6336"/>
                    <a:pt x="309033" y="68249"/>
                    <a:pt x="365125" y="94707"/>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rot="685869">
              <a:off x="587225" y="4208429"/>
              <a:ext cx="257326" cy="143906"/>
            </a:xfrm>
            <a:custGeom>
              <a:avLst/>
              <a:gdLst>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61950 w 361950"/>
                <a:gd name="connsiteY0" fmla="*/ 0 h 190500"/>
                <a:gd name="connsiteX1" fmla="*/ 225425 w 361950"/>
                <a:gd name="connsiteY1" fmla="*/ 146050 h 190500"/>
                <a:gd name="connsiteX2" fmla="*/ 0 w 361950"/>
                <a:gd name="connsiteY2" fmla="*/ 190500 h 190500"/>
                <a:gd name="connsiteX0" fmla="*/ 358775 w 358775"/>
                <a:gd name="connsiteY0" fmla="*/ 0 h 177800"/>
                <a:gd name="connsiteX1" fmla="*/ 225425 w 358775"/>
                <a:gd name="connsiteY1" fmla="*/ 133350 h 177800"/>
                <a:gd name="connsiteX2" fmla="*/ 0 w 358775"/>
                <a:gd name="connsiteY2" fmla="*/ 177800 h 177800"/>
                <a:gd name="connsiteX0" fmla="*/ 358775 w 358775"/>
                <a:gd name="connsiteY0" fmla="*/ 0 h 177800"/>
                <a:gd name="connsiteX1" fmla="*/ 222250 w 358775"/>
                <a:gd name="connsiteY1" fmla="*/ 120650 h 177800"/>
                <a:gd name="connsiteX2" fmla="*/ 0 w 358775"/>
                <a:gd name="connsiteY2" fmla="*/ 177800 h 177800"/>
              </a:gdLst>
              <a:ahLst/>
              <a:cxnLst>
                <a:cxn ang="0">
                  <a:pos x="connsiteX0" y="connsiteY0"/>
                </a:cxn>
                <a:cxn ang="0">
                  <a:pos x="connsiteX1" y="connsiteY1"/>
                </a:cxn>
                <a:cxn ang="0">
                  <a:pos x="connsiteX2" y="connsiteY2"/>
                </a:cxn>
              </a:cxnLst>
              <a:rect l="l" t="t" r="r" b="b"/>
              <a:pathLst>
                <a:path w="358775" h="177800">
                  <a:moveTo>
                    <a:pt x="358775" y="0"/>
                  </a:moveTo>
                  <a:cubicBezTo>
                    <a:pt x="322792" y="67733"/>
                    <a:pt x="282046" y="91017"/>
                    <a:pt x="222250" y="120650"/>
                  </a:cubicBezTo>
                  <a:cubicBezTo>
                    <a:pt x="162454" y="150283"/>
                    <a:pt x="75142" y="162983"/>
                    <a:pt x="0" y="177800"/>
                  </a:cubicBezTo>
                </a:path>
              </a:pathLst>
            </a:custGeom>
            <a:ln w="38100" cap="rnd">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5" name="Flowchart: Connector 24"/>
            <p:cNvSpPr/>
            <p:nvPr/>
          </p:nvSpPr>
          <p:spPr>
            <a:xfrm rot="5400000">
              <a:off x="420087" y="4242858"/>
              <a:ext cx="113312" cy="11331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4721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535278"/>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567060"/>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53158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58553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3929939"/>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four blue circles in any order (</a:t>
            </a:r>
            <a:r>
              <a:rPr lang="en-US" dirty="0" err="1" smtClean="0">
                <a:solidFill>
                  <a:schemeClr val="accent6">
                    <a:lumMod val="75000"/>
                  </a:schemeClr>
                </a:solidFill>
              </a:rPr>
              <a:t>Ctrl+click</a:t>
            </a:r>
            <a:r>
              <a:rPr lang="en-US" dirty="0" smtClean="0">
                <a:solidFill>
                  <a:schemeClr val="accent6">
                    <a:lumMod val="75000"/>
                  </a:schemeClr>
                </a:solidFill>
              </a:rPr>
              <a:t>) and click  the            button.</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691" y="509336"/>
            <a:ext cx="466725" cy="6572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57200" y="6019800"/>
            <a:ext cx="8534400" cy="800219"/>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When you ‘play’ the slide show (      ), you should see a single circle animated </a:t>
            </a:r>
            <a:br>
              <a:rPr lang="en-US" dirty="0" smtClean="0">
                <a:solidFill>
                  <a:schemeClr val="accent6">
                    <a:lumMod val="75000"/>
                  </a:schemeClr>
                </a:solidFill>
              </a:rPr>
            </a:br>
            <a:r>
              <a:rPr lang="en-US" dirty="0" smtClean="0">
                <a:solidFill>
                  <a:schemeClr val="accent6">
                    <a:lumMod val="75000"/>
                  </a:schemeClr>
                </a:solidFill>
              </a:rPr>
              <a:t>           in the order you selected the four circles previously.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864" y="618807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79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28800" y="3037549"/>
            <a:ext cx="838200" cy="838200"/>
            <a:chOff x="4234858" y="1066800"/>
            <a:chExt cx="838200" cy="838200"/>
          </a:xfrm>
        </p:grpSpPr>
        <p:sp>
          <p:nvSpPr>
            <p:cNvPr id="12" name="Rectangle 11"/>
            <p:cNvSpPr/>
            <p:nvPr/>
          </p:nvSpPr>
          <p:spPr>
            <a:xfrm>
              <a:off x="4267863" y="1146235"/>
              <a:ext cx="596266" cy="454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34858" y="10668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reeform 13"/>
            <p:cNvSpPr/>
            <p:nvPr/>
          </p:nvSpPr>
          <p:spPr>
            <a:xfrm>
              <a:off x="4264819" y="1147763"/>
              <a:ext cx="726281" cy="650081"/>
            </a:xfrm>
            <a:custGeom>
              <a:avLst/>
              <a:gdLst>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590550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4 w 692944"/>
                <a:gd name="connsiteY3" fmla="*/ 402431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8818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2943 w 692944"/>
                <a:gd name="connsiteY3" fmla="*/ 385762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514350"/>
                <a:gd name="connsiteX1" fmla="*/ 514350 w 692944"/>
                <a:gd name="connsiteY1" fmla="*/ 514350 h 514350"/>
                <a:gd name="connsiteX2" fmla="*/ 692944 w 692944"/>
                <a:gd name="connsiteY2" fmla="*/ 514350 h 514350"/>
                <a:gd name="connsiteX3" fmla="*/ 690561 w 692944"/>
                <a:gd name="connsiteY3" fmla="*/ 373856 h 514350"/>
                <a:gd name="connsiteX4" fmla="*/ 600075 w 692944"/>
                <a:gd name="connsiteY4" fmla="*/ 0 h 514350"/>
                <a:gd name="connsiteX5" fmla="*/ 0 w 692944"/>
                <a:gd name="connsiteY5" fmla="*/ 0 h 514350"/>
                <a:gd name="connsiteX6" fmla="*/ 4762 w 692944"/>
                <a:gd name="connsiteY6" fmla="*/ 452437 h 514350"/>
                <a:gd name="connsiteX0" fmla="*/ 4762 w 692944"/>
                <a:gd name="connsiteY0" fmla="*/ 452437 h 647700"/>
                <a:gd name="connsiteX1" fmla="*/ 528638 w 692944"/>
                <a:gd name="connsiteY1" fmla="*/ 647700 h 647700"/>
                <a:gd name="connsiteX2" fmla="*/ 692944 w 692944"/>
                <a:gd name="connsiteY2" fmla="*/ 514350 h 647700"/>
                <a:gd name="connsiteX3" fmla="*/ 690561 w 692944"/>
                <a:gd name="connsiteY3" fmla="*/ 373856 h 647700"/>
                <a:gd name="connsiteX4" fmla="*/ 600075 w 692944"/>
                <a:gd name="connsiteY4" fmla="*/ 0 h 647700"/>
                <a:gd name="connsiteX5" fmla="*/ 0 w 692944"/>
                <a:gd name="connsiteY5" fmla="*/ 0 h 647700"/>
                <a:gd name="connsiteX6" fmla="*/ 4762 w 692944"/>
                <a:gd name="connsiteY6" fmla="*/ 452437 h 647700"/>
                <a:gd name="connsiteX0" fmla="*/ 4762 w 726281"/>
                <a:gd name="connsiteY0" fmla="*/ 452437 h 650081"/>
                <a:gd name="connsiteX1" fmla="*/ 528638 w 726281"/>
                <a:gd name="connsiteY1" fmla="*/ 647700 h 650081"/>
                <a:gd name="connsiteX2" fmla="*/ 726281 w 726281"/>
                <a:gd name="connsiteY2" fmla="*/ 650081 h 650081"/>
                <a:gd name="connsiteX3" fmla="*/ 690561 w 726281"/>
                <a:gd name="connsiteY3" fmla="*/ 373856 h 650081"/>
                <a:gd name="connsiteX4" fmla="*/ 600075 w 726281"/>
                <a:gd name="connsiteY4" fmla="*/ 0 h 650081"/>
                <a:gd name="connsiteX5" fmla="*/ 0 w 726281"/>
                <a:gd name="connsiteY5" fmla="*/ 0 h 650081"/>
                <a:gd name="connsiteX6" fmla="*/ 4762 w 726281"/>
                <a:gd name="connsiteY6" fmla="*/ 452437 h 650081"/>
                <a:gd name="connsiteX0" fmla="*/ 4762 w 726281"/>
                <a:gd name="connsiteY0" fmla="*/ 452437 h 650081"/>
                <a:gd name="connsiteX1" fmla="*/ 528638 w 726281"/>
                <a:gd name="connsiteY1" fmla="*/ 647700 h 650081"/>
                <a:gd name="connsiteX2" fmla="*/ 726281 w 726281"/>
                <a:gd name="connsiteY2" fmla="*/ 650081 h 650081"/>
                <a:gd name="connsiteX3" fmla="*/ 726280 w 726281"/>
                <a:gd name="connsiteY3" fmla="*/ 514350 h 650081"/>
                <a:gd name="connsiteX4" fmla="*/ 600075 w 726281"/>
                <a:gd name="connsiteY4" fmla="*/ 0 h 650081"/>
                <a:gd name="connsiteX5" fmla="*/ 0 w 726281"/>
                <a:gd name="connsiteY5" fmla="*/ 0 h 650081"/>
                <a:gd name="connsiteX6" fmla="*/ 4762 w 726281"/>
                <a:gd name="connsiteY6" fmla="*/ 452437 h 65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281" h="650081">
                  <a:moveTo>
                    <a:pt x="4762" y="452437"/>
                  </a:moveTo>
                  <a:lnTo>
                    <a:pt x="528638" y="647700"/>
                  </a:lnTo>
                  <a:lnTo>
                    <a:pt x="726281" y="650081"/>
                  </a:lnTo>
                  <a:cubicBezTo>
                    <a:pt x="726281" y="607218"/>
                    <a:pt x="726280" y="557213"/>
                    <a:pt x="726280" y="514350"/>
                  </a:cubicBezTo>
                  <a:lnTo>
                    <a:pt x="600075" y="0"/>
                  </a:lnTo>
                  <a:lnTo>
                    <a:pt x="0" y="0"/>
                  </a:lnTo>
                  <a:cubicBezTo>
                    <a:pt x="1587" y="150812"/>
                    <a:pt x="3175" y="301625"/>
                    <a:pt x="4762" y="452437"/>
                  </a:cubicBez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4472205" y="1449017"/>
              <a:ext cx="569723" cy="409283"/>
            </a:xfrm>
            <a:prstGeom prst="rect">
              <a:avLst/>
            </a:prstGeom>
            <a:solidFill>
              <a:schemeClr val="accent6">
                <a:lumMod val="75000"/>
                <a:alpha val="6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98389" y="1665566"/>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743200" y="3036283"/>
            <a:ext cx="838200" cy="838200"/>
            <a:chOff x="4238346" y="2360100"/>
            <a:chExt cx="838200" cy="838200"/>
          </a:xfrm>
        </p:grpSpPr>
        <p:sp>
          <p:nvSpPr>
            <p:cNvPr id="26" name="Rectangle 25"/>
            <p:cNvSpPr/>
            <p:nvPr/>
          </p:nvSpPr>
          <p:spPr>
            <a:xfrm>
              <a:off x="4271351" y="2439535"/>
              <a:ext cx="596266" cy="454165"/>
            </a:xfrm>
            <a:prstGeom prst="rect">
              <a:avLst/>
            </a:prstGeom>
            <a:solidFill>
              <a:schemeClr val="accent6">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24458" y="2496685"/>
              <a:ext cx="181322" cy="117043"/>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338644" y="2510753"/>
              <a:ext cx="693452" cy="652320"/>
            </a:xfrm>
            <a:custGeom>
              <a:avLst/>
              <a:gdLst>
                <a:gd name="connsiteX0" fmla="*/ 4763 w 1209675"/>
                <a:gd name="connsiteY0" fmla="*/ 119063 h 838200"/>
                <a:gd name="connsiteX1" fmla="*/ 171450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38200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209675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209675"/>
                <a:gd name="connsiteY0" fmla="*/ 119063 h 838200"/>
                <a:gd name="connsiteX1" fmla="*/ 224786 w 1209675"/>
                <a:gd name="connsiteY1" fmla="*/ 822358 h 838200"/>
                <a:gd name="connsiteX2" fmla="*/ 1209675 w 1209675"/>
                <a:gd name="connsiteY2" fmla="*/ 838200 h 838200"/>
                <a:gd name="connsiteX3" fmla="*/ 1188340 w 1209675"/>
                <a:gd name="connsiteY3" fmla="*/ 247650 h 838200"/>
                <a:gd name="connsiteX4" fmla="*/ 238125 w 1209675"/>
                <a:gd name="connsiteY4" fmla="*/ 0 h 838200"/>
                <a:gd name="connsiteX5" fmla="*/ 0 w 1209675"/>
                <a:gd name="connsiteY5" fmla="*/ 0 h 838200"/>
                <a:gd name="connsiteX6" fmla="*/ 4763 w 1209675"/>
                <a:gd name="connsiteY6" fmla="*/ 119063 h 838200"/>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47650 h 822358"/>
                <a:gd name="connsiteX4" fmla="*/ 238125 w 1188340"/>
                <a:gd name="connsiteY4" fmla="*/ 0 h 822358"/>
                <a:gd name="connsiteX5" fmla="*/ 0 w 1188340"/>
                <a:gd name="connsiteY5" fmla="*/ 0 h 822358"/>
                <a:gd name="connsiteX6" fmla="*/ 4763 w 1188340"/>
                <a:gd name="connsiteY6" fmla="*/ 119063 h 822358"/>
                <a:gd name="connsiteX0" fmla="*/ 4763 w 1188340"/>
                <a:gd name="connsiteY0" fmla="*/ 119063 h 822358"/>
                <a:gd name="connsiteX1" fmla="*/ 224786 w 1188340"/>
                <a:gd name="connsiteY1" fmla="*/ 822358 h 822358"/>
                <a:gd name="connsiteX2" fmla="*/ 1183007 w 1188340"/>
                <a:gd name="connsiteY2" fmla="*/ 818397 h 822358"/>
                <a:gd name="connsiteX3" fmla="*/ 1188340 w 1188340"/>
                <a:gd name="connsiteY3" fmla="*/ 283674 h 822358"/>
                <a:gd name="connsiteX4" fmla="*/ 238125 w 1188340"/>
                <a:gd name="connsiteY4" fmla="*/ 0 h 822358"/>
                <a:gd name="connsiteX5" fmla="*/ 0 w 1188340"/>
                <a:gd name="connsiteY5" fmla="*/ 0 h 822358"/>
                <a:gd name="connsiteX6" fmla="*/ 4763 w 1188340"/>
                <a:gd name="connsiteY6" fmla="*/ 119063 h 82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340" h="822358">
                  <a:moveTo>
                    <a:pt x="4763" y="119063"/>
                  </a:moveTo>
                  <a:lnTo>
                    <a:pt x="224786" y="822358"/>
                  </a:lnTo>
                  <a:lnTo>
                    <a:pt x="1183007" y="818397"/>
                  </a:lnTo>
                  <a:cubicBezTo>
                    <a:pt x="1184785" y="628148"/>
                    <a:pt x="1186562" y="473923"/>
                    <a:pt x="1188340" y="283674"/>
                  </a:cubicBezTo>
                  <a:lnTo>
                    <a:pt x="238125" y="0"/>
                  </a:lnTo>
                  <a:lnTo>
                    <a:pt x="0" y="0"/>
                  </a:lnTo>
                  <a:lnTo>
                    <a:pt x="4763" y="119063"/>
                  </a:lnTo>
                  <a:close/>
                </a:path>
              </a:pathLst>
            </a:cu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38346" y="23601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p:cNvSpPr/>
            <p:nvPr/>
          </p:nvSpPr>
          <p:spPr>
            <a:xfrm>
              <a:off x="4475693" y="2742317"/>
              <a:ext cx="569723" cy="409283"/>
            </a:xfrm>
            <a:prstGeom prst="rect">
              <a:avLst/>
            </a:prstGeom>
            <a:solidFill>
              <a:srgbClr val="00589A">
                <a:alpha val="60784"/>
              </a:srgb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3810000" y="2971800"/>
            <a:ext cx="4648200" cy="369332"/>
          </a:xfrm>
          <a:prstGeom prst="rect">
            <a:avLst/>
          </a:prstGeom>
          <a:noFill/>
        </p:spPr>
        <p:txBody>
          <a:bodyPr wrap="square" rtlCol="0">
            <a:spAutoFit/>
          </a:bodyPr>
          <a:lstStyle/>
          <a:p>
            <a:r>
              <a:rPr lang="en-US" b="1" dirty="0" smtClean="0">
                <a:solidFill>
                  <a:schemeClr val="accent6">
                    <a:lumMod val="75000"/>
                  </a:schemeClr>
                </a:solidFill>
              </a:rPr>
              <a:t>Auto zoom </a:t>
            </a:r>
            <a:r>
              <a:rPr lang="en-US" dirty="0" smtClean="0">
                <a:solidFill>
                  <a:schemeClr val="accent6">
                    <a:lumMod val="75000"/>
                  </a:schemeClr>
                </a:solidFill>
              </a:rPr>
              <a:t>features are next.</a:t>
            </a:r>
            <a:endParaRPr lang="en-SG" dirty="0">
              <a:solidFill>
                <a:schemeClr val="accent6">
                  <a:lumMod val="75000"/>
                </a:schemeClr>
              </a:solidFill>
            </a:endParaRPr>
          </a:p>
        </p:txBody>
      </p:sp>
      <p:grpSp>
        <p:nvGrpSpPr>
          <p:cNvPr id="18" name="Group 17"/>
          <p:cNvGrpSpPr/>
          <p:nvPr/>
        </p:nvGrpSpPr>
        <p:grpSpPr>
          <a:xfrm>
            <a:off x="838200" y="3023655"/>
            <a:ext cx="838200" cy="838200"/>
            <a:chOff x="5247850" y="1096809"/>
            <a:chExt cx="838200" cy="838200"/>
          </a:xfrm>
        </p:grpSpPr>
        <p:sp>
          <p:nvSpPr>
            <p:cNvPr id="19" name="Rectangle 18"/>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Up Arrow 20"/>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Up Arrow 21"/>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Up Arrow 22"/>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Up Arrow 2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5739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33400" y="479318"/>
            <a:ext cx="83820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rectangle s in any order (</a:t>
            </a:r>
            <a:r>
              <a:rPr lang="en-US" dirty="0" err="1" smtClean="0">
                <a:solidFill>
                  <a:schemeClr val="accent6">
                    <a:lumMod val="75000"/>
                  </a:schemeClr>
                </a:solidFill>
              </a:rPr>
              <a:t>Ctrl+click</a:t>
            </a:r>
            <a:r>
              <a:rPr lang="en-US" dirty="0" smtClean="0">
                <a:solidFill>
                  <a:schemeClr val="accent6">
                    <a:lumMod val="75000"/>
                  </a:schemeClr>
                </a:solidFill>
              </a:rPr>
              <a:t>) and click  the                   </a:t>
            </a:r>
            <a:r>
              <a:rPr lang="en-US" i="1" dirty="0" smtClean="0">
                <a:solidFill>
                  <a:schemeClr val="accent6">
                    <a:lumMod val="75000"/>
                  </a:schemeClr>
                </a:solidFill>
              </a:rPr>
              <a:t>zoom to area</a:t>
            </a:r>
            <a:r>
              <a:rPr lang="en-US" dirty="0" smtClean="0">
                <a:solidFill>
                  <a:schemeClr val="accent6">
                    <a:lumMod val="75000"/>
                  </a:schemeClr>
                </a:solidFill>
              </a:rPr>
              <a:t> button.</a:t>
            </a:r>
            <a:endParaRPr lang="en-SG" dirty="0">
              <a:solidFill>
                <a:schemeClr val="accent6">
                  <a:lumMod val="75000"/>
                </a:schemeClr>
              </a:solidFill>
            </a:endParaRPr>
          </a:p>
        </p:txBody>
      </p:sp>
      <p:sp>
        <p:nvSpPr>
          <p:cNvPr id="33" name="TextBox 32"/>
          <p:cNvSpPr txBox="1"/>
          <p:nvPr/>
        </p:nvSpPr>
        <p:spPr>
          <a:xfrm>
            <a:off x="495300" y="5323582"/>
            <a:ext cx="8001000" cy="135421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‘Play’ the slide show (      ) to see the zooming and panning effects generated by PowerPointLabs. If you would like each zoom/pan effect to be put in a separate slide, click the expand (      )  icon below the </a:t>
            </a:r>
            <a:r>
              <a:rPr lang="en-US" i="1" dirty="0" smtClean="0">
                <a:solidFill>
                  <a:schemeClr val="accent6">
                    <a:lumMod val="75000"/>
                  </a:schemeClr>
                </a:solidFill>
              </a:rPr>
              <a:t>Zoom to Area </a:t>
            </a:r>
            <a:r>
              <a:rPr lang="en-US" dirty="0" smtClean="0">
                <a:solidFill>
                  <a:schemeClr val="accent6">
                    <a:lumMod val="75000"/>
                  </a:schemeClr>
                </a:solidFill>
              </a:rPr>
              <a:t>button to access settings and select  ‘Put all zoom effects on separate slides’ option.</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88" y="5498424"/>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220"/>
          <a:stretch/>
        </p:blipFill>
        <p:spPr bwMode="auto">
          <a:xfrm>
            <a:off x="1676400" y="1359849"/>
            <a:ext cx="5754036" cy="4114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095499" y="1546148"/>
            <a:ext cx="2332682" cy="1749511"/>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grpSp>
        <p:nvGrpSpPr>
          <p:cNvPr id="24" name="Group 23"/>
          <p:cNvGrpSpPr/>
          <p:nvPr/>
        </p:nvGrpSpPr>
        <p:grpSpPr>
          <a:xfrm>
            <a:off x="7010400" y="492370"/>
            <a:ext cx="838200" cy="838200"/>
            <a:chOff x="5247850" y="1096809"/>
            <a:chExt cx="838200" cy="838200"/>
          </a:xfrm>
        </p:grpSpPr>
        <p:sp>
          <p:nvSpPr>
            <p:cNvPr id="25" name="Rectangle 24"/>
            <p:cNvSpPr/>
            <p:nvPr/>
          </p:nvSpPr>
          <p:spPr>
            <a:xfrm>
              <a:off x="5280854" y="1176244"/>
              <a:ext cx="774065" cy="5478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47850" y="1096809"/>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Up Arrow 26"/>
            <p:cNvSpPr/>
            <p:nvPr/>
          </p:nvSpPr>
          <p:spPr>
            <a:xfrm>
              <a:off x="5542805" y="1185743"/>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Up Arrow 28"/>
            <p:cNvSpPr/>
            <p:nvPr/>
          </p:nvSpPr>
          <p:spPr>
            <a:xfrm rot="10800000">
              <a:off x="5542805" y="1491856"/>
              <a:ext cx="144988" cy="22032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Up Arrow 31"/>
            <p:cNvSpPr/>
            <p:nvPr/>
          </p:nvSpPr>
          <p:spPr>
            <a:xfrm rot="5400000">
              <a:off x="5780554" y="1228522"/>
              <a:ext cx="144988" cy="379216"/>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Up Arrow 33"/>
            <p:cNvSpPr/>
            <p:nvPr/>
          </p:nvSpPr>
          <p:spPr>
            <a:xfrm rot="16200000" flipH="1">
              <a:off x="5363324" y="1276712"/>
              <a:ext cx="144988" cy="27455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5486595" y="1331707"/>
              <a:ext cx="253034" cy="184202"/>
            </a:xfrm>
            <a:prstGeom prst="rect">
              <a:avLst/>
            </a:prstGeom>
            <a:solidFill>
              <a:srgbClr val="0070C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5347756" y="2104677"/>
            <a:ext cx="1787357" cy="1340517"/>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6" name="Rectangle 15"/>
          <p:cNvSpPr/>
          <p:nvPr/>
        </p:nvSpPr>
        <p:spPr>
          <a:xfrm>
            <a:off x="4267200" y="3695323"/>
            <a:ext cx="2123799" cy="159284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977" t="64673" r="8220" b="7793"/>
          <a:stretch/>
        </p:blipFill>
        <p:spPr bwMode="auto">
          <a:xfrm>
            <a:off x="2752364" y="6056437"/>
            <a:ext cx="308048" cy="289022"/>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5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5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500"/>
                                        <p:tgtEl>
                                          <p:spTgt spid="1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smtClean="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Select the blue rectangle and click  the                button.</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‘Play’ the slide show (      ) to see </a:t>
            </a:r>
            <a:r>
              <a:rPr lang="en-US" i="1" dirty="0" smtClean="0">
                <a:solidFill>
                  <a:schemeClr val="accent6">
                    <a:lumMod val="75000"/>
                  </a:schemeClr>
                </a:solidFill>
              </a:rPr>
              <a:t>drill down </a:t>
            </a:r>
            <a:r>
              <a:rPr lang="en-US" dirty="0" smtClean="0">
                <a:solidFill>
                  <a:schemeClr val="accent6">
                    <a:lumMod val="75000"/>
                  </a:schemeClr>
                </a:solidFill>
              </a:rPr>
              <a:t>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pic>
        <p:nvPicPr>
          <p:cNvPr id="1032"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1788" y="4899242"/>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s://lh3.googleusercontent.com/R6W83U2d1JkOFMeYLbmqerTI4yEtMf-f4BeMJ3ZypqlW3Hke61IvywGjRmIhYOJClVg6URUsNjxisSc2DbtJd88i8KbNtmC2PJyP7NCLLKi07InZW8BfaCKmUQ"/>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503" y="513954"/>
            <a:ext cx="773497" cy="109199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30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smtClean="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79318"/>
            <a:ext cx="8001000" cy="369332"/>
          </a:xfrm>
          <a:prstGeom prst="rect">
            <a:avLst/>
          </a:prstGeom>
          <a:noFill/>
        </p:spPr>
        <p:txBody>
          <a:bodyPr wrap="square" rtlCol="0">
            <a:spAutoFit/>
          </a:bodyPr>
          <a:lstStyle/>
          <a:p>
            <a:r>
              <a:rPr lang="en-US" dirty="0" smtClean="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51584"/>
            <a:ext cx="5943600" cy="2547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8864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rot="14982472">
              <a:off x="4609435" y="5997540"/>
              <a:ext cx="414720" cy="761040"/>
            </p14:xfrm>
          </p:contentPart>
        </mc:Choice>
        <mc:Fallback xmlns="">
          <p:pic>
            <p:nvPicPr>
              <p:cNvPr id="7" name="Ink 6"/>
              <p:cNvPicPr/>
              <p:nvPr/>
            </p:nvPicPr>
            <p:blipFill>
              <a:blip r:embed="rId5"/>
              <a:stretch>
                <a:fillRect/>
              </a:stretch>
            </p:blipFill>
            <p:spPr>
              <a:xfrm rot="14982472">
                <a:off x="4584235" y="5981700"/>
                <a:ext cx="470160" cy="807120"/>
              </a:xfrm>
              <a:prstGeom prst="rect">
                <a:avLst/>
              </a:prstGeom>
            </p:spPr>
          </p:pic>
        </mc:Fallback>
      </mc:AlternateContent>
    </p:spTree>
    <p:extLst>
      <p:ext uri="{BB962C8B-B14F-4D97-AF65-F5344CB8AC3E}">
        <p14:creationId xmlns:p14="http://schemas.microsoft.com/office/powerpoint/2010/main" val="2489789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smtClean="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6" name="Pentagon 15"/>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ounded Rectangle 17"/>
          <p:cNvSpPr/>
          <p:nvPr/>
        </p:nvSpPr>
        <p:spPr>
          <a:xfrm>
            <a:off x="233550" y="2209800"/>
            <a:ext cx="2281050" cy="990600"/>
          </a:xfrm>
          <a:prstGeom prst="roundRect">
            <a:avLst/>
          </a:prstGeom>
          <a: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19" name="TextBox 18"/>
          <p:cNvSpPr txBox="1"/>
          <p:nvPr/>
        </p:nvSpPr>
        <p:spPr>
          <a:xfrm>
            <a:off x="685800" y="1676400"/>
            <a:ext cx="1600200" cy="381000"/>
          </a:xfrm>
          <a:prstGeom prst="rect">
            <a:avLst/>
          </a:prstGeom>
          <a:noFill/>
        </p:spPr>
        <p:txBody>
          <a:bodyPr wrap="square" rtlCol="0">
            <a:spAutoFit/>
          </a:bodyPr>
          <a:lstStyle/>
          <a:p>
            <a:pPr algn="ctr"/>
            <a:r>
              <a:rPr lang="en-US" b="1" dirty="0" smtClean="0">
                <a:solidFill>
                  <a:schemeClr val="bg1">
                    <a:lumMod val="65000"/>
                  </a:schemeClr>
                </a:solidFill>
              </a:rPr>
              <a:t>Inputs</a:t>
            </a:r>
            <a:endParaRPr lang="en-SG" b="1" dirty="0">
              <a:solidFill>
                <a:schemeClr val="bg1">
                  <a:lumMod val="65000"/>
                </a:schemeClr>
              </a:solidFill>
            </a:endParaRPr>
          </a:p>
        </p:txBody>
      </p:sp>
      <p:sp>
        <p:nvSpPr>
          <p:cNvPr id="22" name="Rounded Rectangle 21"/>
          <p:cNvSpPr/>
          <p:nvPr/>
        </p:nvSpPr>
        <p:spPr>
          <a:xfrm>
            <a:off x="233550" y="3269354"/>
            <a:ext cx="1384420" cy="588100"/>
          </a:xfrm>
          <a:prstGeom prst="roundRect">
            <a:avLst/>
          </a:prstGeom>
          <a:blipFill>
            <a:blip r:embed="rId8">
              <a:extLst>
                <a:ext uri="{BEBA8EAE-BF5A-486C-A8C5-ECC9F3942E4B}">
                  <a14:imgProps xmlns:a14="http://schemas.microsoft.com/office/drawing/2010/main">
                    <a14:imgLayer r:embed="rId9">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50000"/>
                    <a:lumOff val="50000"/>
                  </a:schemeClr>
                </a:solidFill>
              </a:rPr>
              <a:t>Ingredient B (25%)</a:t>
            </a:r>
            <a:endParaRPr lang="en-SG" b="1" dirty="0">
              <a:solidFill>
                <a:schemeClr val="tx1">
                  <a:lumMod val="50000"/>
                  <a:lumOff val="50000"/>
                </a:schemeClr>
              </a:solidFill>
            </a:endParaRPr>
          </a:p>
        </p:txBody>
      </p:sp>
      <p:sp>
        <p:nvSpPr>
          <p:cNvPr id="23" name="Rounded Rectangle 22"/>
          <p:cNvSpPr/>
          <p:nvPr/>
        </p:nvSpPr>
        <p:spPr>
          <a:xfrm>
            <a:off x="1690950" y="3269354"/>
            <a:ext cx="823650" cy="588100"/>
          </a:xfrm>
          <a:prstGeom prst="roundRect">
            <a:avLst/>
          </a:prstGeom>
          <a: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50000"/>
                    <a:lumOff val="50000"/>
                  </a:schemeClr>
                </a:solidFill>
              </a:rPr>
              <a:t>C (15%)</a:t>
            </a:r>
            <a:endParaRPr lang="en-SG" sz="1600" b="1" dirty="0">
              <a:solidFill>
                <a:schemeClr val="tx1">
                  <a:lumMod val="50000"/>
                  <a:lumOff val="50000"/>
                </a:schemeClr>
              </a:solidFill>
            </a:endParaRPr>
          </a:p>
        </p:txBody>
      </p:sp>
      <p:sp>
        <p:nvSpPr>
          <p:cNvPr id="24" name="TextBox 23"/>
          <p:cNvSpPr txBox="1"/>
          <p:nvPr/>
        </p:nvSpPr>
        <p:spPr>
          <a:xfrm>
            <a:off x="533400" y="479318"/>
            <a:ext cx="800100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Select the blue rectangle and click  the              button to generate a </a:t>
            </a:r>
            <a:r>
              <a:rPr lang="en-US" i="1" dirty="0" smtClean="0">
                <a:solidFill>
                  <a:schemeClr val="accent6">
                    <a:lumMod val="75000"/>
                  </a:schemeClr>
                </a:solidFill>
              </a:rPr>
              <a:t>step back </a:t>
            </a:r>
            <a:r>
              <a:rPr lang="en-US" dirty="0" smtClean="0">
                <a:solidFill>
                  <a:schemeClr val="accent6">
                    <a:lumMod val="75000"/>
                  </a:schemeClr>
                </a:solidFill>
              </a:rPr>
              <a:t>effect from the previous slide.</a:t>
            </a:r>
            <a:endParaRPr lang="en-SG" dirty="0">
              <a:solidFill>
                <a:schemeClr val="accent6">
                  <a:lumMod val="75000"/>
                </a:schemeClr>
              </a:solidFill>
            </a:endParaRPr>
          </a:p>
        </p:txBody>
      </p:sp>
      <p:sp>
        <p:nvSpPr>
          <p:cNvPr id="25" name="TextBox 24"/>
          <p:cNvSpPr txBox="1"/>
          <p:nvPr/>
        </p:nvSpPr>
        <p:spPr>
          <a:xfrm>
            <a:off x="495300" y="4724400"/>
            <a:ext cx="8001000" cy="1077218"/>
          </a:xfrm>
          <a:prstGeom prst="rect">
            <a:avLst/>
          </a:prstGeom>
          <a:noFill/>
        </p:spPr>
        <p:txBody>
          <a:bodyPr wrap="square" rtlCol="0">
            <a:spAutoFit/>
          </a:bodyPr>
          <a:lstStyle/>
          <a:p>
            <a:r>
              <a:rPr lang="en-US" sz="2800" b="1" dirty="0" smtClean="0">
                <a:solidFill>
                  <a:schemeClr val="accent6">
                    <a:lumMod val="75000"/>
                  </a:schemeClr>
                </a:solidFill>
              </a:rPr>
              <a:t>5.</a:t>
            </a:r>
            <a:r>
              <a:rPr lang="en-US" dirty="0" smtClean="0">
                <a:solidFill>
                  <a:schemeClr val="accent6">
                    <a:lumMod val="75000"/>
                  </a:schemeClr>
                </a:solidFill>
              </a:rPr>
              <a:t> Go back a couple of slides and ‘play’ the slide show to see the </a:t>
            </a:r>
            <a:r>
              <a:rPr lang="en-US" i="1" dirty="0" smtClean="0">
                <a:solidFill>
                  <a:schemeClr val="accent6">
                    <a:lumMod val="75000"/>
                  </a:schemeClr>
                </a:solidFill>
              </a:rPr>
              <a:t>step back </a:t>
            </a:r>
            <a:r>
              <a:rPr lang="en-US" dirty="0" smtClean="0">
                <a:solidFill>
                  <a:schemeClr val="accent6">
                    <a:lumMod val="75000"/>
                  </a:schemeClr>
                </a:solidFill>
              </a:rPr>
              <a:t>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pic>
        <p:nvPicPr>
          <p:cNvPr id="3074" name="Picture 2" descr="https://lh5.googleusercontent.com/RiGAbJUVjt04HKmNmsqFl1MOYtPUEXRzeG_Vev_sTKVu51FdRzPHJwAanTzIdZtB3O52btkhy_7nJuTZPbaVwwdHd_eOc8_BFVnAyj2rY7IssqTAlfycb-JPJ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3900" y="511946"/>
            <a:ext cx="647700" cy="96466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7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43283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 crop</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18" name="Group 17"/>
          <p:cNvGrpSpPr/>
          <p:nvPr/>
        </p:nvGrpSpPr>
        <p:grpSpPr>
          <a:xfrm>
            <a:off x="2299900" y="2870260"/>
            <a:ext cx="838200" cy="838200"/>
            <a:chOff x="5228946" y="2361045"/>
            <a:chExt cx="838200" cy="838200"/>
          </a:xfrm>
        </p:grpSpPr>
        <p:sp>
          <p:nvSpPr>
            <p:cNvPr id="19" name="Rectangle 39"/>
            <p:cNvSpPr/>
            <p:nvPr/>
          </p:nvSpPr>
          <p:spPr>
            <a:xfrm>
              <a:off x="5276698" y="2436461"/>
              <a:ext cx="590701" cy="494090"/>
            </a:xfrm>
            <a:custGeom>
              <a:avLst/>
              <a:gdLst/>
              <a:ahLst/>
              <a:cxnLst/>
              <a:rect l="l" t="t" r="r" b="b"/>
              <a:pathLst>
                <a:path w="854872" h="762000">
                  <a:moveTo>
                    <a:pt x="315122" y="73235"/>
                  </a:moveTo>
                  <a:cubicBezTo>
                    <a:pt x="209912" y="73235"/>
                    <a:pt x="124622" y="158525"/>
                    <a:pt x="124622" y="263735"/>
                  </a:cubicBezTo>
                  <a:cubicBezTo>
                    <a:pt x="124622" y="344232"/>
                    <a:pt x="174550" y="413068"/>
                    <a:pt x="245272" y="440600"/>
                  </a:cubicBezTo>
                  <a:lnTo>
                    <a:pt x="245272" y="484400"/>
                  </a:lnTo>
                  <a:lnTo>
                    <a:pt x="92872" y="547900"/>
                  </a:lnTo>
                  <a:lnTo>
                    <a:pt x="86522" y="655850"/>
                  </a:lnTo>
                  <a:lnTo>
                    <a:pt x="531022" y="643150"/>
                  </a:lnTo>
                  <a:lnTo>
                    <a:pt x="384972" y="484400"/>
                  </a:lnTo>
                  <a:lnTo>
                    <a:pt x="378974" y="442411"/>
                  </a:lnTo>
                  <a:cubicBezTo>
                    <a:pt x="432013" y="424278"/>
                    <a:pt x="473931" y="382714"/>
                    <a:pt x="493073" y="330087"/>
                  </a:cubicBezTo>
                  <a:lnTo>
                    <a:pt x="556422" y="338350"/>
                  </a:lnTo>
                  <a:lnTo>
                    <a:pt x="499272" y="205000"/>
                  </a:lnTo>
                  <a:lnTo>
                    <a:pt x="496531" y="208524"/>
                  </a:lnTo>
                  <a:cubicBezTo>
                    <a:pt x="473664" y="130106"/>
                    <a:pt x="401034" y="73235"/>
                    <a:pt x="315122" y="73235"/>
                  </a:cubicBezTo>
                  <a:close/>
                  <a:moveTo>
                    <a:pt x="0" y="0"/>
                  </a:moveTo>
                  <a:lnTo>
                    <a:pt x="854872" y="0"/>
                  </a:lnTo>
                  <a:lnTo>
                    <a:pt x="854872" y="762000"/>
                  </a:lnTo>
                  <a:lnTo>
                    <a:pt x="0" y="762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41"/>
            <p:cNvSpPr/>
            <p:nvPr/>
          </p:nvSpPr>
          <p:spPr>
            <a:xfrm rot="771170">
              <a:off x="5635800" y="2669144"/>
              <a:ext cx="387585" cy="402233"/>
            </a:xfrm>
            <a:custGeom>
              <a:avLst/>
              <a:gdLst/>
              <a:ahLst/>
              <a:cxnLst/>
              <a:rect l="l" t="t" r="r" b="b"/>
              <a:pathLst>
                <a:path w="469900" h="582615">
                  <a:moveTo>
                    <a:pt x="228600" y="0"/>
                  </a:moveTo>
                  <a:cubicBezTo>
                    <a:pt x="314512" y="0"/>
                    <a:pt x="387142" y="56871"/>
                    <a:pt x="410009" y="135289"/>
                  </a:cubicBezTo>
                  <a:lnTo>
                    <a:pt x="412750" y="131765"/>
                  </a:lnTo>
                  <a:lnTo>
                    <a:pt x="469900" y="265115"/>
                  </a:lnTo>
                  <a:lnTo>
                    <a:pt x="406551" y="256852"/>
                  </a:lnTo>
                  <a:cubicBezTo>
                    <a:pt x="387409" y="309479"/>
                    <a:pt x="345491" y="351043"/>
                    <a:pt x="292452" y="369176"/>
                  </a:cubicBezTo>
                  <a:lnTo>
                    <a:pt x="298450" y="411165"/>
                  </a:lnTo>
                  <a:lnTo>
                    <a:pt x="444500" y="569915"/>
                  </a:lnTo>
                  <a:lnTo>
                    <a:pt x="0" y="582615"/>
                  </a:lnTo>
                  <a:lnTo>
                    <a:pt x="6350" y="474665"/>
                  </a:lnTo>
                  <a:lnTo>
                    <a:pt x="158750" y="411165"/>
                  </a:lnTo>
                  <a:lnTo>
                    <a:pt x="158750" y="367365"/>
                  </a:lnTo>
                  <a:cubicBezTo>
                    <a:pt x="88028" y="339833"/>
                    <a:pt x="38100" y="270997"/>
                    <a:pt x="38100" y="190500"/>
                  </a:cubicBezTo>
                  <a:cubicBezTo>
                    <a:pt x="38100" y="85290"/>
                    <a:pt x="123390" y="0"/>
                    <a:pt x="228600" y="0"/>
                  </a:cubicBezTo>
                  <a:close/>
                </a:path>
              </a:pathLst>
            </a:custGeom>
            <a:solidFill>
              <a:srgbClr val="0070C0"/>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28946"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127885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b="33434"/>
          <a:stretch/>
        </p:blipFill>
        <p:spPr bwMode="auto">
          <a:xfrm>
            <a:off x="838200" y="2971800"/>
            <a:ext cx="2189861" cy="2181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shapes (ctrl + click) and click the                 button.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crop the images behind to match the outlines of the shapes.</a:t>
            </a:r>
            <a:endParaRPr lang="en-SG" dirty="0">
              <a:solidFill>
                <a:schemeClr val="accent6">
                  <a:lumMod val="75000"/>
                </a:schemeClr>
              </a:solidFill>
            </a:endParaRPr>
          </a:p>
        </p:txBody>
      </p:sp>
      <p:pic>
        <p:nvPicPr>
          <p:cNvPr id="4098" name="Picture 2" descr="https://lh5.googleusercontent.com/DTiGBT0_tLq8w9oUQPkuJhJHa8skEBcs9JxuDvMSN69hx3sd03WpEo1NFwYfOH56V1RhgCwGysyGPX8JuJ5Iqa7-3VSN0d6LWtne6SiJcfC4TxOTaRAk-hTAk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527" y="450660"/>
            <a:ext cx="621473" cy="84426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C:\Users\dcsdcr\AppData\Local\Microsoft\Windows\Temporary Internet Files\Content.IE5\0BIO7UD5\MP900422113[1].jpg"/>
          <p:cNvPicPr>
            <a:picLocks noChangeAspect="1" noChangeArrowheads="1"/>
          </p:cNvPicPr>
          <p:nvPr/>
        </p:nvPicPr>
        <p:blipFill rotWithShape="1">
          <a:blip r:embed="rId5">
            <a:extLst>
              <a:ext uri="{28A0092B-C50C-407E-A947-70E740481C1C}">
                <a14:useLocalDpi xmlns:a14="http://schemas.microsoft.com/office/drawing/2010/main" val="0"/>
              </a:ext>
            </a:extLst>
          </a:blip>
          <a:srcRect l="8254" t="-1" r="8755" b="48283"/>
          <a:stretch/>
        </p:blipFill>
        <p:spPr bwMode="auto">
          <a:xfrm>
            <a:off x="2908466" y="1981200"/>
            <a:ext cx="5778336" cy="337358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3048001" y="2743200"/>
            <a:ext cx="1524000" cy="1524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0" name="Flowchart: Connector 9"/>
          <p:cNvSpPr/>
          <p:nvPr/>
        </p:nvSpPr>
        <p:spPr>
          <a:xfrm>
            <a:off x="4952999" y="2743200"/>
            <a:ext cx="1388299" cy="1388299"/>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p:nvPr/>
        </p:nvSpPr>
        <p:spPr>
          <a:xfrm>
            <a:off x="6281924" y="2015835"/>
            <a:ext cx="1354902" cy="135490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p:nvPr/>
        </p:nvSpPr>
        <p:spPr>
          <a:xfrm>
            <a:off x="7305303" y="2733303"/>
            <a:ext cx="1381497" cy="1381497"/>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 name="Rectangle 2"/>
          <p:cNvSpPr/>
          <p:nvPr/>
        </p:nvSpPr>
        <p:spPr>
          <a:xfrm>
            <a:off x="2908466" y="3048001"/>
            <a:ext cx="4787735" cy="6096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Teardrop 5"/>
          <p:cNvSpPr/>
          <p:nvPr/>
        </p:nvSpPr>
        <p:spPr>
          <a:xfrm>
            <a:off x="1143000" y="3048000"/>
            <a:ext cx="1765465" cy="1676400"/>
          </a:xfrm>
          <a:prstGeom prst="teardrop">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74961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4400" y="1295400"/>
            <a:ext cx="8001000" cy="480060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p:cNvSpPr txBox="1"/>
          <p:nvPr/>
        </p:nvSpPr>
        <p:spPr>
          <a:xfrm>
            <a:off x="571501" y="381000"/>
            <a:ext cx="8001000" cy="800219"/>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You can apply other default PowerPoint effects such as soft-edges to enhance the resulting cropped image even further.</a:t>
            </a:r>
            <a:endParaRPr lang="en-SG" dirty="0">
              <a:solidFill>
                <a:schemeClr val="accent6">
                  <a:lumMod val="75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015835"/>
            <a:ext cx="7540626" cy="27066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066800" y="2133600"/>
            <a:ext cx="2895600" cy="461665"/>
          </a:xfrm>
          <a:prstGeom prst="rect">
            <a:avLst/>
          </a:prstGeom>
          <a:noFill/>
        </p:spPr>
        <p:txBody>
          <a:bodyPr wrap="square" rtlCol="0">
            <a:spAutoFit/>
          </a:bodyPr>
          <a:lstStyle/>
          <a:p>
            <a:r>
              <a:rPr lang="en-US" sz="2400" b="1" dirty="0" smtClean="0">
                <a:solidFill>
                  <a:schemeClr val="tx2">
                    <a:lumMod val="40000"/>
                    <a:lumOff val="60000"/>
                  </a:schemeClr>
                </a:solidFill>
              </a:rPr>
              <a:t>Your child today is …</a:t>
            </a:r>
            <a:endParaRPr lang="en-SG" sz="2400" b="1" dirty="0">
              <a:solidFill>
                <a:schemeClr val="tx2">
                  <a:lumMod val="40000"/>
                  <a:lumOff val="60000"/>
                </a:schemeClr>
              </a:solidFill>
            </a:endParaRPr>
          </a:p>
        </p:txBody>
      </p:sp>
      <p:sp>
        <p:nvSpPr>
          <p:cNvPr id="31" name="TextBox 30"/>
          <p:cNvSpPr txBox="1"/>
          <p:nvPr/>
        </p:nvSpPr>
        <p:spPr>
          <a:xfrm>
            <a:off x="3962400" y="4419600"/>
            <a:ext cx="4610101" cy="461665"/>
          </a:xfrm>
          <a:prstGeom prst="rect">
            <a:avLst/>
          </a:prstGeom>
          <a:noFill/>
        </p:spPr>
        <p:txBody>
          <a:bodyPr wrap="square" rtlCol="0">
            <a:spAutoFit/>
          </a:bodyPr>
          <a:lstStyle/>
          <a:p>
            <a:r>
              <a:rPr lang="en-US" sz="2400" b="1" dirty="0" smtClean="0">
                <a:solidFill>
                  <a:schemeClr val="tx2">
                    <a:lumMod val="40000"/>
                    <a:lumOff val="60000"/>
                  </a:schemeClr>
                </a:solidFill>
              </a:rPr>
              <a:t>… the young adult of tomorrow.</a:t>
            </a:r>
            <a:endParaRPr lang="en-SG" sz="2400" b="1" dirty="0">
              <a:solidFill>
                <a:schemeClr val="tx2">
                  <a:lumMod val="40000"/>
                  <a:lumOff val="60000"/>
                </a:schemeClr>
              </a:solidFill>
            </a:endParaRPr>
          </a:p>
        </p:txBody>
      </p:sp>
    </p:spTree>
    <p:extLst>
      <p:ext uri="{BB962C8B-B14F-4D97-AF65-F5344CB8AC3E}">
        <p14:creationId xmlns:p14="http://schemas.microsoft.com/office/powerpoint/2010/main" val="2194308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3124200"/>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Auto narrate </a:t>
            </a:r>
            <a:r>
              <a:rPr lang="en-US" dirty="0" smtClean="0">
                <a:solidFill>
                  <a:schemeClr val="accent6">
                    <a:lumMod val="75000"/>
                  </a:schemeClr>
                </a:solidFill>
              </a:rPr>
              <a:t>and </a:t>
            </a:r>
            <a:r>
              <a:rPr lang="en-US" b="1" dirty="0" smtClean="0">
                <a:solidFill>
                  <a:schemeClr val="accent6">
                    <a:lumMod val="75000"/>
                  </a:schemeClr>
                </a:solidFill>
              </a:rPr>
              <a:t>Auto captions </a:t>
            </a:r>
            <a:r>
              <a:rPr lang="en-US" dirty="0" smtClean="0">
                <a:solidFill>
                  <a:schemeClr val="accent6">
                    <a:lumMod val="75000"/>
                  </a:schemeClr>
                </a:solidFill>
              </a:rPr>
              <a:t>features</a:t>
            </a:r>
            <a:endParaRPr lang="en-SG" dirty="0">
              <a:solidFill>
                <a:schemeClr val="accent6">
                  <a:lumMod val="75000"/>
                </a:schemeClr>
              </a:solidFill>
            </a:endParaRPr>
          </a:p>
        </p:txBody>
      </p:sp>
      <p:grpSp>
        <p:nvGrpSpPr>
          <p:cNvPr id="11" name="Group 10"/>
          <p:cNvGrpSpPr/>
          <p:nvPr/>
        </p:nvGrpSpPr>
        <p:grpSpPr>
          <a:xfrm>
            <a:off x="457200" y="2889766"/>
            <a:ext cx="838200" cy="838200"/>
            <a:chOff x="3370502" y="5305123"/>
            <a:chExt cx="838200" cy="838200"/>
          </a:xfrm>
        </p:grpSpPr>
        <p:sp>
          <p:nvSpPr>
            <p:cNvPr id="12" name="Rectangle 11"/>
            <p:cNvSpPr/>
            <p:nvPr/>
          </p:nvSpPr>
          <p:spPr>
            <a:xfrm>
              <a:off x="3417276" y="5376568"/>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70502" y="530512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5"/>
            <p:cNvSpPr/>
            <p:nvPr/>
          </p:nvSpPr>
          <p:spPr>
            <a:xfrm>
              <a:off x="3874880" y="5437018"/>
              <a:ext cx="216424" cy="429245"/>
            </a:xfrm>
            <a:custGeom>
              <a:avLst/>
              <a:gdLst>
                <a:gd name="connsiteX0" fmla="*/ 0 w 247861"/>
                <a:gd name="connsiteY0" fmla="*/ 168438 h 491595"/>
                <a:gd name="connsiteX1" fmla="*/ 83956 w 247861"/>
                <a:gd name="connsiteY1" fmla="*/ 162984 h 491595"/>
                <a:gd name="connsiteX2" fmla="*/ 56685 w 247861"/>
                <a:gd name="connsiteY2" fmla="*/ 318394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 name="connsiteX0" fmla="*/ 0 w 247861"/>
                <a:gd name="connsiteY0" fmla="*/ 168438 h 491595"/>
                <a:gd name="connsiteX1" fmla="*/ 83956 w 247861"/>
                <a:gd name="connsiteY1" fmla="*/ 162984 h 491595"/>
                <a:gd name="connsiteX2" fmla="*/ 81228 w 247861"/>
                <a:gd name="connsiteY2" fmla="*/ 326575 h 491595"/>
                <a:gd name="connsiteX3" fmla="*/ 0 w 247861"/>
                <a:gd name="connsiteY3" fmla="*/ 318394 h 491595"/>
                <a:gd name="connsiteX4" fmla="*/ 0 w 247861"/>
                <a:gd name="connsiteY4" fmla="*/ 168438 h 491595"/>
                <a:gd name="connsiteX5" fmla="*/ 247861 w 247861"/>
                <a:gd name="connsiteY5" fmla="*/ 0 h 491595"/>
                <a:gd name="connsiteX6" fmla="*/ 242826 w 247861"/>
                <a:gd name="connsiteY6" fmla="*/ 491595 h 491595"/>
                <a:gd name="connsiteX7" fmla="*/ 82985 w 247861"/>
                <a:gd name="connsiteY7" fmla="*/ 327947 h 491595"/>
                <a:gd name="connsiteX8" fmla="*/ 84711 w 247861"/>
                <a:gd name="connsiteY8" fmla="*/ 159354 h 491595"/>
                <a:gd name="connsiteX9" fmla="*/ 247861 w 247861"/>
                <a:gd name="connsiteY9" fmla="*/ 0 h 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861" h="491595">
                  <a:moveTo>
                    <a:pt x="0" y="168438"/>
                  </a:moveTo>
                  <a:lnTo>
                    <a:pt x="83956" y="162984"/>
                  </a:lnTo>
                  <a:cubicBezTo>
                    <a:pt x="83047" y="217514"/>
                    <a:pt x="82137" y="272045"/>
                    <a:pt x="81228" y="326575"/>
                  </a:cubicBezTo>
                  <a:lnTo>
                    <a:pt x="0" y="318394"/>
                  </a:lnTo>
                  <a:lnTo>
                    <a:pt x="0" y="168438"/>
                  </a:lnTo>
                  <a:close/>
                  <a:moveTo>
                    <a:pt x="247861" y="0"/>
                  </a:moveTo>
                  <a:cubicBezTo>
                    <a:pt x="246183" y="163865"/>
                    <a:pt x="244504" y="327730"/>
                    <a:pt x="242826" y="491595"/>
                  </a:cubicBezTo>
                  <a:lnTo>
                    <a:pt x="82985" y="327947"/>
                  </a:lnTo>
                  <a:cubicBezTo>
                    <a:pt x="83560" y="271749"/>
                    <a:pt x="84136" y="215552"/>
                    <a:pt x="84711" y="159354"/>
                  </a:cubicBezTo>
                  <a:lnTo>
                    <a:pt x="247861" y="0"/>
                  </a:lnTo>
                  <a:close/>
                </a:path>
              </a:pathLst>
            </a:cu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ight Arrow 14"/>
            <p:cNvSpPr>
              <a:spLocks noChangeAspect="1"/>
            </p:cNvSpPr>
            <p:nvPr/>
          </p:nvSpPr>
          <p:spPr>
            <a:xfrm rot="18645116">
              <a:off x="3570659" y="5714549"/>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310971" y="2830174"/>
            <a:ext cx="959458" cy="969053"/>
            <a:chOff x="5550695" y="3954500"/>
            <a:chExt cx="838200" cy="838200"/>
          </a:xfrm>
        </p:grpSpPr>
        <p:sp>
          <p:nvSpPr>
            <p:cNvPr id="17" name="Rectangle 16"/>
            <p:cNvSpPr/>
            <p:nvPr/>
          </p:nvSpPr>
          <p:spPr>
            <a:xfrm>
              <a:off x="5646013" y="4073734"/>
              <a:ext cx="642016" cy="37971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50695" y="39545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ight Arrow 26"/>
            <p:cNvSpPr>
              <a:spLocks noChangeAspect="1"/>
            </p:cNvSpPr>
            <p:nvPr/>
          </p:nvSpPr>
          <p:spPr>
            <a:xfrm rot="4632386">
              <a:off x="5805486" y="4170627"/>
              <a:ext cx="304920" cy="30492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21737" y="4465251"/>
              <a:ext cx="687682" cy="98991"/>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200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generate an audio narration for this slide based on the slide notes. Play the slide and listen to the generated audio narration.</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8642"/>
            <a:ext cx="533400"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002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419600"/>
            <a:ext cx="8001000" cy="2185214"/>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Click the                 button to generate sub-titles (captions) as well.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Play again to experience both audio and captions at the same time.</a:t>
            </a:r>
          </a:p>
          <a:p>
            <a:endParaRPr lang="en-US" dirty="0">
              <a:solidFill>
                <a:schemeClr val="accent6">
                  <a:lumMod val="75000"/>
                </a:schemeClr>
              </a:solidFill>
            </a:endParaRPr>
          </a:p>
          <a:p>
            <a:r>
              <a:rPr lang="en-US" b="1" dirty="0" smtClean="0">
                <a:solidFill>
                  <a:schemeClr val="accent6">
                    <a:lumMod val="75000"/>
                  </a:schemeClr>
                </a:solidFill>
              </a:rPr>
              <a:t>Tip</a:t>
            </a:r>
            <a:r>
              <a:rPr lang="en-US" dirty="0" smtClean="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343400"/>
            <a:ext cx="597074" cy="8382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21709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685800" y="1044410"/>
            <a:ext cx="5105400" cy="2462213"/>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To record an audio in your own voice, click the drop down menu  of                 button. </a:t>
            </a:r>
          </a:p>
          <a:p>
            <a:endParaRPr lang="en-US" dirty="0" smtClean="0">
              <a:solidFill>
                <a:schemeClr val="accent6">
                  <a:lumMod val="75000"/>
                </a:schemeClr>
              </a:solidFill>
            </a:endParaRP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Recorder Script Panel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685800" y="4038600"/>
            <a:ext cx="4800600" cy="2462213"/>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Click on the script you want to record and </a:t>
            </a:r>
          </a:p>
          <a:p>
            <a:endParaRPr lang="en-US" dirty="0">
              <a:solidFill>
                <a:schemeClr val="accent6">
                  <a:lumMod val="75000"/>
                </a:schemeClr>
              </a:solidFill>
            </a:endParaRPr>
          </a:p>
          <a:p>
            <a:r>
              <a:rPr lang="en-US" dirty="0" smtClean="0">
                <a:solidFill>
                  <a:schemeClr val="accent6">
                    <a:lumMod val="75000"/>
                  </a:schemeClr>
                </a:solidFill>
              </a:rPr>
              <a:t>click           button to start recording. When you </a:t>
            </a:r>
          </a:p>
          <a:p>
            <a:endParaRPr lang="en-US" dirty="0">
              <a:solidFill>
                <a:schemeClr val="accent6">
                  <a:lumMod val="75000"/>
                </a:schemeClr>
              </a:solidFill>
            </a:endParaRPr>
          </a:p>
          <a:p>
            <a:r>
              <a:rPr lang="en-US" dirty="0" smtClean="0">
                <a:solidFill>
                  <a:schemeClr val="accent6">
                    <a:lumMod val="75000"/>
                  </a:schemeClr>
                </a:solidFill>
              </a:rPr>
              <a:t>click          button, the record will be auto-</a:t>
            </a:r>
          </a:p>
          <a:p>
            <a:endParaRPr lang="en-US" dirty="0">
              <a:solidFill>
                <a:schemeClr val="accent6">
                  <a:lumMod val="75000"/>
                </a:schemeClr>
              </a:solidFill>
            </a:endParaRPr>
          </a:p>
          <a:p>
            <a:r>
              <a:rPr lang="en-US" dirty="0" smtClean="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9" name="Picture 8"/>
          <p:cNvPicPr>
            <a:picLocks noChangeAspect="1"/>
          </p:cNvPicPr>
          <p:nvPr/>
        </p:nvPicPr>
        <p:blipFill rotWithShape="1">
          <a:blip r:embed="rId3"/>
          <a:srcRect l="11111" t="7310"/>
          <a:stretch/>
        </p:blipFill>
        <p:spPr>
          <a:xfrm>
            <a:off x="2781300" y="1517612"/>
            <a:ext cx="609600" cy="966216"/>
          </a:xfrm>
          <a:prstGeom prst="rect">
            <a:avLst/>
          </a:prstGeom>
          <a:noFill/>
          <a:ln w="9525">
            <a:solidFill>
              <a:schemeClr val="bg1">
                <a:lumMod val="85000"/>
              </a:schemeClr>
            </a:solidFill>
            <a:miter lim="800000"/>
            <a:headEnd/>
            <a:tailEnd/>
          </a:ln>
        </p:spPr>
      </p:pic>
      <p:pic>
        <p:nvPicPr>
          <p:cNvPr id="14" name="Picture 13"/>
          <p:cNvPicPr>
            <a:picLocks noChangeAspect="1"/>
          </p:cNvPicPr>
          <p:nvPr/>
        </p:nvPicPr>
        <p:blipFill rotWithShape="1">
          <a:blip r:embed="rId4"/>
          <a:srcRect b="1229"/>
          <a:stretch/>
        </p:blipFill>
        <p:spPr>
          <a:xfrm>
            <a:off x="5730854" y="252984"/>
            <a:ext cx="3184546" cy="6376416"/>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625" y="4724400"/>
            <a:ext cx="406349" cy="40634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624" y="5289106"/>
            <a:ext cx="406349" cy="406349"/>
          </a:xfrm>
          <a:prstGeom prst="rect">
            <a:avLst/>
          </a:prstGeom>
        </p:spPr>
      </p:pic>
      <p:pic>
        <p:nvPicPr>
          <p:cNvPr id="20" name="Picture 19"/>
          <p:cNvPicPr>
            <a:picLocks noChangeAspect="1"/>
          </p:cNvPicPr>
          <p:nvPr/>
        </p:nvPicPr>
        <p:blipFill>
          <a:blip r:embed="rId7"/>
          <a:stretch>
            <a:fillRect/>
          </a:stretch>
        </p:blipFill>
        <p:spPr>
          <a:xfrm>
            <a:off x="5730854" y="252984"/>
            <a:ext cx="3184546" cy="6445173"/>
          </a:xfrm>
          <a:prstGeom prst="rect">
            <a:avLst/>
          </a:prstGeom>
        </p:spPr>
      </p:pic>
      <p:sp>
        <p:nvSpPr>
          <p:cNvPr id="2" name="Flowchart: Connector 1"/>
          <p:cNvSpPr/>
          <p:nvPr/>
        </p:nvSpPr>
        <p:spPr>
          <a:xfrm>
            <a:off x="3161082" y="2212744"/>
            <a:ext cx="342900" cy="342900"/>
          </a:xfrm>
          <a:prstGeom prst="flowChartConnector">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925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Shapes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9" name="[Group 8]"/>
          <p:cNvGrpSpPr/>
          <p:nvPr/>
        </p:nvGrpSpPr>
        <p:grpSpPr>
          <a:xfrm>
            <a:off x="2438400" y="2895600"/>
            <a:ext cx="838200" cy="838200"/>
            <a:chOff x="375266" y="5397326"/>
            <a:chExt cx="838200" cy="838200"/>
          </a:xfrm>
        </p:grpSpPr>
        <p:sp>
          <p:nvSpPr>
            <p:cNvPr id="10" name="Rectangle 9"/>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ardrop 11"/>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Process 12"/>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Magnetic Disk 13"/>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it will </a:t>
            </a:r>
          </a:p>
          <a:p>
            <a:endParaRPr lang="en-US" dirty="0" smtClean="0">
              <a:solidFill>
                <a:schemeClr val="accent6">
                  <a:lumMod val="75000"/>
                </a:schemeClr>
              </a:solidFill>
            </a:endParaRPr>
          </a:p>
          <a:p>
            <a:r>
              <a:rPr lang="en-US" dirty="0" smtClean="0">
                <a:solidFill>
                  <a:schemeClr val="accent6">
                    <a:lumMod val="75000"/>
                  </a:schemeClr>
                </a:solidFill>
              </a:rPr>
              <a:t>bring up the Shapes Lab Panel.</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1752600" y="152400"/>
            <a:ext cx="609600" cy="975360"/>
          </a:xfrm>
          <a:prstGeom prst="rect">
            <a:avLst/>
          </a:prstGeom>
          <a:noFill/>
          <a:ln w="9525">
            <a:solidFill>
              <a:schemeClr val="bg1">
                <a:lumMod val="85000"/>
              </a:schemeClr>
            </a:solidFill>
            <a:miter lim="800000"/>
            <a:headEnd/>
            <a:tailEnd/>
          </a:ln>
        </p:spPr>
      </p:pic>
      <p:sp>
        <p:nvSpPr>
          <p:cNvPr id="9" name="[TextBox 6]"/>
          <p:cNvSpPr txBox="1"/>
          <p:nvPr/>
        </p:nvSpPr>
        <p:spPr>
          <a:xfrm>
            <a:off x="457199" y="2968585"/>
            <a:ext cx="3505200" cy="1631216"/>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Right click the ‘house’ shape above and choose “Add to Shapes Lab”. Then you should see your shape in the panel, waiting for you to give it a name.</a:t>
            </a:r>
            <a:endParaRPr lang="en-SG" dirty="0">
              <a:solidFill>
                <a:schemeClr val="accent6">
                  <a:lumMod val="75000"/>
                </a:schemeClr>
              </a:solidFill>
            </a:endParaRPr>
          </a:p>
        </p:txBody>
      </p:sp>
      <p:sp>
        <p:nvSpPr>
          <p:cNvPr id="4" name="Rectangle 3"/>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4"/>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4892794"/>
            <a:ext cx="350520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After entering a name, press enter to confirm. </a:t>
            </a:r>
          </a:p>
        </p:txBody>
      </p:sp>
      <p:pic>
        <p:nvPicPr>
          <p:cNvPr id="10" name="Picture 9"/>
          <p:cNvPicPr>
            <a:picLocks noChangeAspect="1"/>
          </p:cNvPicPr>
          <p:nvPr/>
        </p:nvPicPr>
        <p:blipFill>
          <a:blip r:embed="rId6"/>
          <a:stretch>
            <a:fillRect/>
          </a:stretch>
        </p:blipFill>
        <p:spPr>
          <a:xfrm>
            <a:off x="3860299" y="5147576"/>
            <a:ext cx="5083760" cy="1710424"/>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356246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Double-click the ‘House’ shape in the Shapes Lab panel to add a copy of it to this slide.</a:t>
            </a:r>
          </a:p>
        </p:txBody>
      </p:sp>
      <p:sp>
        <p:nvSpPr>
          <p:cNvPr id="16" name="[TextBox 6]"/>
          <p:cNvSpPr txBox="1"/>
          <p:nvPr/>
        </p:nvSpPr>
        <p:spPr>
          <a:xfrm>
            <a:off x="457200" y="5662136"/>
            <a:ext cx="8102931" cy="738664"/>
          </a:xfrm>
          <a:prstGeom prst="rect">
            <a:avLst/>
          </a:prstGeom>
          <a:noFill/>
        </p:spPr>
        <p:txBody>
          <a:bodyPr wrap="square" rtlCol="0">
            <a:spAutoFit/>
          </a:bodyPr>
          <a:lstStyle/>
          <a:p>
            <a:r>
              <a:rPr lang="en-US" altLang="zh-CN" sz="2400" b="1" dirty="0" smtClean="0">
                <a:solidFill>
                  <a:schemeClr val="accent6">
                    <a:lumMod val="75000"/>
                  </a:schemeClr>
                </a:solidFill>
              </a:rPr>
              <a:t>Tip</a:t>
            </a:r>
            <a:r>
              <a:rPr lang="en-US" altLang="zh-CN" dirty="0" smtClean="0">
                <a:solidFill>
                  <a:schemeClr val="accent6">
                    <a:lumMod val="75000"/>
                  </a:schemeClr>
                </a:solidFill>
              </a:rPr>
              <a:t>: Save shapes in a shared folder (e.g. a Dropbox folder) </a:t>
            </a:r>
            <a:br>
              <a:rPr lang="en-US" altLang="zh-CN" dirty="0" smtClean="0">
                <a:solidFill>
                  <a:schemeClr val="accent6">
                    <a:lumMod val="75000"/>
                  </a:schemeClr>
                </a:solidFill>
              </a:rPr>
            </a:br>
            <a:r>
              <a:rPr lang="en-US" altLang="zh-CN" dirty="0" smtClean="0">
                <a:solidFill>
                  <a:schemeClr val="accent6">
                    <a:lumMod val="75000"/>
                  </a:schemeClr>
                </a:solidFill>
              </a:rPr>
              <a:t>to share saved shapes among multiple computers. </a:t>
            </a:r>
            <a:endParaRPr lang="en-US" dirty="0" smtClean="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smtClean="0">
                <a:solidFill>
                  <a:schemeClr val="accent6">
                    <a:lumMod val="75000"/>
                  </a:schemeClr>
                </a:solidFill>
              </a:rPr>
              <a:t>5.</a:t>
            </a:r>
            <a:r>
              <a:rPr lang="en-US" dirty="0" smtClean="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r>
              <a:rPr lang="en-US" altLang="zh-CN" dirty="0" smtClean="0">
                <a:solidFill>
                  <a:schemeClr val="accent6">
                    <a:lumMod val="75000"/>
                  </a:schemeClr>
                </a:solidFill>
              </a:rPr>
              <a:t/>
            </a:r>
            <a:br>
              <a:rPr lang="en-US" altLang="zh-CN" dirty="0" smtClean="0">
                <a:solidFill>
                  <a:schemeClr val="accent6">
                    <a:lumMod val="75000"/>
                  </a:schemeClr>
                </a:solidFill>
              </a:rPr>
            </a:br>
            <a:endParaRPr lang="en-US" altLang="zh-CN" dirty="0" smtClean="0">
              <a:solidFill>
                <a:schemeClr val="accent6">
                  <a:lumMod val="75000"/>
                </a:schemeClr>
              </a:solidFill>
            </a:endParaRPr>
          </a:p>
          <a:p>
            <a:endParaRPr lang="en-US" altLang="zh-CN" dirty="0" smtClean="0">
              <a:solidFill>
                <a:schemeClr val="accent6">
                  <a:lumMod val="75000"/>
                </a:schemeClr>
              </a:solidFill>
            </a:endParaRPr>
          </a:p>
          <a:p>
            <a:r>
              <a:rPr lang="en-US" sz="2800" b="1" dirty="0" smtClean="0">
                <a:solidFill>
                  <a:srgbClr val="F79646">
                    <a:lumMod val="75000"/>
                  </a:srgbClr>
                </a:solidFill>
              </a:rPr>
              <a:t>6.</a:t>
            </a:r>
            <a:r>
              <a:rPr lang="en-US" dirty="0" smtClean="0">
                <a:solidFill>
                  <a:srgbClr val="F79646">
                    <a:lumMod val="75000"/>
                  </a:srgbClr>
                </a:solidFill>
              </a:rPr>
              <a:t> </a:t>
            </a:r>
            <a:r>
              <a:rPr lang="en-US" altLang="zh-CN" dirty="0" smtClean="0">
                <a:solidFill>
                  <a:schemeClr val="accent6">
                    <a:lumMod val="75000"/>
                  </a:schemeClr>
                </a:solidFill>
              </a:rPr>
              <a:t>Right-click </a:t>
            </a:r>
            <a:r>
              <a:rPr lang="en-US" altLang="zh-CN" dirty="0">
                <a:solidFill>
                  <a:schemeClr val="accent6">
                    <a:lumMod val="75000"/>
                  </a:schemeClr>
                </a:solidFill>
              </a:rPr>
              <a:t>an empty area of the Shapes </a:t>
            </a:r>
            <a:r>
              <a:rPr lang="en-US" altLang="zh-CN" dirty="0" smtClean="0">
                <a:solidFill>
                  <a:schemeClr val="accent6">
                    <a:lumMod val="75000"/>
                  </a:schemeClr>
                </a:solidFill>
              </a:rPr>
              <a:t>Lab </a:t>
            </a:r>
            <a:r>
              <a:rPr lang="en-US" altLang="zh-CN" dirty="0">
                <a:solidFill>
                  <a:schemeClr val="accent6">
                    <a:lumMod val="75000"/>
                  </a:schemeClr>
                </a:solidFill>
              </a:rPr>
              <a:t>to change the </a:t>
            </a:r>
            <a:r>
              <a:rPr lang="en-US" altLang="zh-CN" dirty="0" smtClean="0">
                <a:solidFill>
                  <a:schemeClr val="accent6">
                    <a:lumMod val="75000"/>
                  </a:schemeClr>
                </a:solidFill>
              </a:rPr>
              <a:t>location where shapes are saved.</a:t>
            </a:r>
            <a:endParaRPr lang="en-US" dirty="0">
              <a:solidFill>
                <a:schemeClr val="accent6">
                  <a:lumMod val="75000"/>
                </a:schemeClr>
              </a:solidFill>
            </a:endParaRPr>
          </a:p>
          <a:p>
            <a:endParaRPr lang="en-US" dirty="0" smtClean="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Tree>
    <p:extLst>
      <p:ext uri="{BB962C8B-B14F-4D97-AF65-F5344CB8AC3E}">
        <p14:creationId xmlns:p14="http://schemas.microsoft.com/office/powerpoint/2010/main" val="3860146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1754326"/>
          </a:xfrm>
          <a:prstGeom prst="rect">
            <a:avLst/>
          </a:prstGeom>
          <a:noFill/>
        </p:spPr>
        <p:txBody>
          <a:bodyPr wrap="square" rtlCol="0">
            <a:spAutoFit/>
          </a:bodyPr>
          <a:lstStyle/>
          <a:p>
            <a:r>
              <a:rPr lang="en-US" dirty="0" smtClean="0">
                <a:solidFill>
                  <a:schemeClr val="accent6">
                    <a:lumMod val="75000"/>
                  </a:schemeClr>
                </a:solidFill>
              </a:rPr>
              <a:t>This tutorial explains PowerPointLabs’ features at the point you installed the plugin. </a:t>
            </a:r>
          </a:p>
          <a:p>
            <a:endParaRPr lang="en-US" dirty="0" smtClean="0">
              <a:solidFill>
                <a:schemeClr val="accent6">
                  <a:lumMod val="75000"/>
                </a:schemeClr>
              </a:solidFill>
            </a:endParaRPr>
          </a:p>
          <a:p>
            <a:endParaRPr lang="en-US" dirty="0">
              <a:solidFill>
                <a:schemeClr val="accent6">
                  <a:lumMod val="75000"/>
                </a:schemeClr>
              </a:solidFill>
            </a:endParaRPr>
          </a:p>
          <a:p>
            <a:r>
              <a:rPr lang="en-US" dirty="0" smtClean="0">
                <a:solidFill>
                  <a:schemeClr val="accent6">
                    <a:lumMod val="75000"/>
                  </a:schemeClr>
                </a:solidFill>
              </a:rPr>
              <a:t>If you installed the plugin some time back, please refer to the </a:t>
            </a:r>
            <a:r>
              <a:rPr lang="en-US" i="1" dirty="0" smtClean="0">
                <a:solidFill>
                  <a:schemeClr val="accent6">
                    <a:lumMod val="75000"/>
                  </a:schemeClr>
                </a:solidFill>
              </a:rPr>
              <a:t>Documentation</a:t>
            </a:r>
            <a:r>
              <a:rPr lang="en-US" dirty="0" smtClean="0">
                <a:solidFill>
                  <a:schemeClr val="accent6">
                    <a:lumMod val="75000"/>
                  </a:schemeClr>
                </a:solidFill>
              </a:rPr>
              <a:t> page of </a:t>
            </a:r>
            <a:r>
              <a:rPr lang="en-US" dirty="0" smtClean="0">
                <a:solidFill>
                  <a:schemeClr val="accent6">
                    <a:lumMod val="75000"/>
                  </a:schemeClr>
                </a:solidFill>
                <a:hlinkClick r:id="rId2"/>
              </a:rPr>
              <a:t>our website</a:t>
            </a:r>
            <a:r>
              <a:rPr lang="en-US" dirty="0" smtClean="0">
                <a:solidFill>
                  <a:schemeClr val="accent6">
                    <a:lumMod val="75000"/>
                  </a:schemeClr>
                </a:solidFill>
              </a:rPr>
              <a:t> for more up-to-date instructions.</a:t>
            </a:r>
            <a:endParaRPr lang="en-SG" dirty="0">
              <a:solidFill>
                <a:schemeClr val="accent6">
                  <a:lumMod val="75000"/>
                </a:schemeClr>
              </a:solidFill>
            </a:endParaRPr>
          </a:p>
        </p:txBody>
      </p:sp>
    </p:spTree>
    <p:extLst>
      <p:ext uri="{BB962C8B-B14F-4D97-AF65-F5344CB8AC3E}">
        <p14:creationId xmlns:p14="http://schemas.microsoft.com/office/powerpoint/2010/main" val="1906505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Colors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36951" y="2819400"/>
            <a:ext cx="838200" cy="838200"/>
            <a:chOff x="2336951" y="2819400"/>
            <a:chExt cx="838200" cy="838200"/>
          </a:xfrm>
        </p:grpSpPr>
        <p:sp>
          <p:nvSpPr>
            <p:cNvPr id="15" name="Rectangle 212"/>
            <p:cNvSpPr/>
            <p:nvPr/>
          </p:nvSpPr>
          <p:spPr>
            <a:xfrm>
              <a:off x="2336951" y="2819400"/>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4"/>
            <p:cNvSpPr/>
            <p:nvPr/>
          </p:nvSpPr>
          <p:spPr>
            <a:xfrm rot="16200000">
              <a:off x="2405906" y="2892603"/>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0"/>
            <p:cNvSpPr/>
            <p:nvPr/>
          </p:nvSpPr>
          <p:spPr>
            <a:xfrm>
              <a:off x="2810529" y="2878437"/>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9" name="Group 69"/>
            <p:cNvGrpSpPr/>
            <p:nvPr/>
          </p:nvGrpSpPr>
          <p:grpSpPr>
            <a:xfrm rot="2832674">
              <a:off x="2559710" y="2958969"/>
              <a:ext cx="354223" cy="575756"/>
              <a:chOff x="2833184" y="5597530"/>
              <a:chExt cx="354106" cy="575566"/>
            </a:xfrm>
          </p:grpSpPr>
          <p:sp>
            <p:nvSpPr>
              <p:cNvPr id="20" name="Rounded Rectangle 215"/>
              <p:cNvSpPr/>
              <p:nvPr/>
            </p:nvSpPr>
            <p:spPr>
              <a:xfrm>
                <a:off x="2833184" y="5833301"/>
                <a:ext cx="354106" cy="339795"/>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67"/>
              <p:cNvSpPr/>
              <p:nvPr/>
            </p:nvSpPr>
            <p:spPr>
              <a:xfrm>
                <a:off x="2833184" y="5597530"/>
                <a:ext cx="354106" cy="230801"/>
              </a:xfrm>
              <a:prstGeom prst="rect">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Manual Input 68"/>
              <p:cNvSpPr/>
              <p:nvPr/>
            </p:nvSpPr>
            <p:spPr>
              <a:xfrm>
                <a:off x="2833184" y="5657689"/>
                <a:ext cx="354106" cy="1756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a:t>
            </a: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the </a:t>
            </a:r>
            <a:r>
              <a:rPr lang="en-US" b="1" dirty="0" smtClean="0">
                <a:solidFill>
                  <a:schemeClr val="accent6">
                    <a:lumMod val="75000"/>
                  </a:schemeClr>
                </a:solidFill>
              </a:rPr>
              <a:t>Colors Lab Panel</a:t>
            </a:r>
            <a:r>
              <a:rPr lang="en-US" dirty="0" smtClean="0">
                <a:solidFill>
                  <a:schemeClr val="accent6">
                    <a:lumMod val="75000"/>
                  </a:schemeClr>
                </a:solidFill>
              </a:rPr>
              <a:t> at the right side of </a:t>
            </a:r>
          </a:p>
          <a:p>
            <a:r>
              <a:rPr lang="en-US" dirty="0" smtClean="0">
                <a:solidFill>
                  <a:schemeClr val="accent6">
                    <a:lumMod val="75000"/>
                  </a:schemeClr>
                </a:solidFill>
              </a:rPr>
              <a:t>your screen.</a:t>
            </a:r>
            <a:endParaRPr lang="en-SG" dirty="0">
              <a:solidFill>
                <a:schemeClr val="accent6">
                  <a:lumMod val="75000"/>
                </a:schemeClr>
              </a:solidFill>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95" y="304800"/>
            <a:ext cx="622852" cy="914400"/>
          </a:xfrm>
          <a:prstGeom prst="rect">
            <a:avLst/>
          </a:prstGeom>
          <a:noFill/>
          <a:ln w="9525">
            <a:solidFill>
              <a:schemeClr val="bg1">
                <a:lumMod val="85000"/>
              </a:schemeClr>
            </a:solidFill>
            <a:miter lim="800000"/>
            <a:headEnd/>
            <a:tailEnd/>
          </a:ln>
        </p:spPr>
      </p:pic>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Click this button           to change the main color of the panel.</a:t>
            </a:r>
          </a:p>
          <a:p>
            <a:endParaRPr lang="en-US" b="1" dirty="0" smtClean="0">
              <a:solidFill>
                <a:schemeClr val="accent6">
                  <a:lumMod val="75000"/>
                </a:schemeClr>
              </a:solidFill>
            </a:endParaRPr>
          </a:p>
          <a:p>
            <a:r>
              <a:rPr lang="en-US" b="1" dirty="0" smtClean="0">
                <a:solidFill>
                  <a:schemeClr val="accent6">
                    <a:lumMod val="75000"/>
                  </a:schemeClr>
                </a:solidFill>
              </a:rPr>
              <a:t>Drag</a:t>
            </a:r>
            <a:r>
              <a:rPr lang="en-US" dirty="0" smtClean="0">
                <a:solidFill>
                  <a:schemeClr val="accent6">
                    <a:lumMod val="75000"/>
                  </a:schemeClr>
                </a:solidFill>
              </a:rPr>
              <a:t> the same button to pick a color from the surrounding area (it works like a color picker). </a:t>
            </a:r>
          </a:p>
          <a:p>
            <a:r>
              <a:rPr lang="en-US" dirty="0" smtClean="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smtClean="0">
                <a:solidFill>
                  <a:schemeClr val="accent6">
                    <a:lumMod val="75000"/>
                  </a:schemeClr>
                </a:solidFill>
              </a:rPr>
              <a:t>As you change the main color, other colors in the panel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3256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31680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a:t>
            </a:r>
            <a:r>
              <a:rPr lang="en-US" b="1" dirty="0" smtClean="0">
                <a:solidFill>
                  <a:schemeClr val="accent6">
                    <a:lumMod val="75000"/>
                  </a:schemeClr>
                </a:solidFill>
              </a:rPr>
              <a:t>Drag</a:t>
            </a:r>
            <a:r>
              <a:rPr lang="en-US" dirty="0" smtClean="0">
                <a:solidFill>
                  <a:schemeClr val="accent6">
                    <a:lumMod val="75000"/>
                  </a:schemeClr>
                </a:solidFill>
              </a:rPr>
              <a:t> the            button in the panel to change the selected shape’s </a:t>
            </a:r>
            <a:r>
              <a:rPr lang="en-US" b="1" dirty="0" smtClean="0">
                <a:solidFill>
                  <a:schemeClr val="accent6">
                    <a:lumMod val="75000"/>
                  </a:schemeClr>
                </a:solidFill>
              </a:rPr>
              <a:t>FONT</a:t>
            </a:r>
            <a:r>
              <a:rPr lang="en-US" dirty="0">
                <a:solidFill>
                  <a:schemeClr val="accent6">
                    <a:lumMod val="75000"/>
                  </a:schemeClr>
                </a:solidFill>
              </a:rPr>
              <a:t> </a:t>
            </a:r>
            <a:r>
              <a:rPr lang="en-US" dirty="0" smtClean="0">
                <a:solidFill>
                  <a:schemeClr val="accent6">
                    <a:lumMod val="75000"/>
                  </a:schemeClr>
                </a:solidFill>
              </a:rPr>
              <a:t>color. </a:t>
            </a:r>
            <a:r>
              <a:rPr lang="en-US" dirty="0">
                <a:solidFill>
                  <a:schemeClr val="accent6">
                    <a:lumMod val="75000"/>
                  </a:schemeClr>
                </a:solidFill>
              </a:rPr>
              <a:t> </a:t>
            </a:r>
            <a:endParaRPr lang="en-US" dirty="0" smtClean="0">
              <a:solidFill>
                <a:schemeClr val="accent6">
                  <a:lumMod val="75000"/>
                </a:schemeClr>
              </a:solidFill>
            </a:endParaRPr>
          </a:p>
          <a:p>
            <a:endParaRPr lang="en-US" dirty="0">
              <a:solidFill>
                <a:schemeClr val="accent6">
                  <a:lumMod val="75000"/>
                </a:schemeClr>
              </a:solidFill>
            </a:endParaRPr>
          </a:p>
          <a:p>
            <a:endParaRPr lang="en-US" dirty="0" smtClean="0">
              <a:solidFill>
                <a:schemeClr val="accent6">
                  <a:lumMod val="75000"/>
                </a:schemeClr>
              </a:solidFill>
            </a:endParaRPr>
          </a:p>
          <a:p>
            <a:r>
              <a:rPr lang="en-US" dirty="0" smtClean="0">
                <a:solidFill>
                  <a:schemeClr val="accent6">
                    <a:lumMod val="75000"/>
                  </a:schemeClr>
                </a:solidFill>
              </a:rPr>
              <a:t>Drag the</a:t>
            </a:r>
            <a:r>
              <a:rPr lang="en-SG" dirty="0" smtClean="0">
                <a:solidFill>
                  <a:schemeClr val="accent6">
                    <a:lumMod val="75000"/>
                  </a:schemeClr>
                </a:solidFill>
              </a:rPr>
              <a:t>             button to change its </a:t>
            </a:r>
            <a:r>
              <a:rPr lang="en-SG" b="1" dirty="0" smtClean="0">
                <a:solidFill>
                  <a:schemeClr val="accent6">
                    <a:lumMod val="75000"/>
                  </a:schemeClr>
                </a:solidFill>
              </a:rPr>
              <a:t>LINE</a:t>
            </a:r>
            <a:r>
              <a:rPr lang="en-SG" dirty="0">
                <a:solidFill>
                  <a:schemeClr val="accent6">
                    <a:lumMod val="75000"/>
                  </a:schemeClr>
                </a:solidFill>
              </a:rPr>
              <a:t> </a:t>
            </a:r>
            <a:r>
              <a:rPr lang="en-SG" dirty="0" err="1" smtClean="0">
                <a:solidFill>
                  <a:schemeClr val="accent6">
                    <a:lumMod val="75000"/>
                  </a:schemeClr>
                </a:solidFill>
              </a:rPr>
              <a:t>color</a:t>
            </a:r>
            <a:r>
              <a:rPr lang="en-SG" dirty="0">
                <a:solidFill>
                  <a:schemeClr val="accent6">
                    <a:lumMod val="75000"/>
                  </a:schemeClr>
                </a:solidFill>
              </a:rPr>
              <a:t>.</a:t>
            </a:r>
            <a:endParaRPr lang="en-SG" dirty="0" smtClean="0">
              <a:solidFill>
                <a:schemeClr val="accent6">
                  <a:lumMod val="75000"/>
                </a:schemeClr>
              </a:solidFill>
            </a:endParaRPr>
          </a:p>
          <a:p>
            <a:endParaRPr lang="en-SG" dirty="0">
              <a:solidFill>
                <a:schemeClr val="accent6">
                  <a:lumMod val="75000"/>
                </a:schemeClr>
              </a:solidFill>
            </a:endParaRPr>
          </a:p>
          <a:p>
            <a:r>
              <a:rPr lang="en-SG" dirty="0" smtClean="0">
                <a:solidFill>
                  <a:schemeClr val="accent6">
                    <a:lumMod val="75000"/>
                  </a:schemeClr>
                </a:solidFill>
              </a:rPr>
              <a:t>or          button to change its </a:t>
            </a:r>
            <a:r>
              <a:rPr lang="en-SG" b="1" dirty="0" smtClean="0">
                <a:solidFill>
                  <a:schemeClr val="accent6">
                    <a:lumMod val="75000"/>
                  </a:schemeClr>
                </a:solidFill>
              </a:rPr>
              <a:t>FILL</a:t>
            </a:r>
            <a:r>
              <a:rPr lang="en-SG" dirty="0" smtClean="0">
                <a:solidFill>
                  <a:schemeClr val="accent6">
                    <a:lumMod val="75000"/>
                  </a:schemeClr>
                </a:solidFill>
              </a:rPr>
              <a:t> </a:t>
            </a:r>
            <a:r>
              <a:rPr lang="en-SG" dirty="0" err="1" smtClean="0">
                <a:solidFill>
                  <a:schemeClr val="accent6">
                    <a:lumMod val="75000"/>
                  </a:schemeClr>
                </a:solidFill>
              </a:rPr>
              <a:t>color</a:t>
            </a:r>
            <a:r>
              <a:rPr lang="en-SG" dirty="0" smtClean="0">
                <a:solidFill>
                  <a:schemeClr val="accent6">
                    <a:lumMod val="75000"/>
                  </a:schemeClr>
                </a:solidFill>
              </a:rPr>
              <a:t>.</a:t>
            </a:r>
          </a:p>
          <a:p>
            <a:endParaRPr lang="en-US" dirty="0">
              <a:solidFill>
                <a:schemeClr val="accent6">
                  <a:lumMod val="75000"/>
                </a:schemeClr>
              </a:solidFill>
            </a:endParaRPr>
          </a:p>
          <a:p>
            <a:r>
              <a:rPr lang="en-US" b="1" dirty="0" smtClean="0">
                <a:solidFill>
                  <a:schemeClr val="accent6">
                    <a:lumMod val="75000"/>
                  </a:schemeClr>
                </a:solidFill>
              </a:rPr>
              <a:t>Tip:</a:t>
            </a:r>
            <a:r>
              <a:rPr lang="en-US" dirty="0" smtClean="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456477"/>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871" y="3589335"/>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Tree>
    <p:extLst>
      <p:ext uri="{BB962C8B-B14F-4D97-AF65-F5344CB8AC3E}">
        <p14:creationId xmlns:p14="http://schemas.microsoft.com/office/powerpoint/2010/main" val="3376789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Effects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2" name="Group 1"/>
          <p:cNvGrpSpPr/>
          <p:nvPr/>
        </p:nvGrpSpPr>
        <p:grpSpPr>
          <a:xfrm>
            <a:off x="2350308" y="2884731"/>
            <a:ext cx="838200" cy="838200"/>
            <a:chOff x="1002575" y="1231726"/>
            <a:chExt cx="838200" cy="838200"/>
          </a:xfrm>
        </p:grpSpPr>
        <p:grpSp>
          <p:nvGrpSpPr>
            <p:cNvPr id="14" name="Group 13"/>
            <p:cNvGrpSpPr/>
            <p:nvPr/>
          </p:nvGrpSpPr>
          <p:grpSpPr>
            <a:xfrm>
              <a:off x="1002575" y="1231726"/>
              <a:ext cx="838200" cy="838200"/>
              <a:chOff x="375266" y="5397326"/>
              <a:chExt cx="838200" cy="838200"/>
            </a:xfrm>
          </p:grpSpPr>
          <p:sp>
            <p:nvSpPr>
              <p:cNvPr id="16" name="Rectangle 15"/>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9309737">
              <a:off x="1055944" y="1716648"/>
              <a:ext cx="451729" cy="125057"/>
              <a:chOff x="4341446" y="3824908"/>
              <a:chExt cx="580645" cy="91227"/>
            </a:xfrm>
          </p:grpSpPr>
          <p:sp>
            <p:nvSpPr>
              <p:cNvPr id="25" name="Rectangle 24"/>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5-Point Star 26"/>
            <p:cNvSpPr/>
            <p:nvPr/>
          </p:nvSpPr>
          <p:spPr>
            <a:xfrm>
              <a:off x="1214564" y="1400625"/>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1497932" y="1697507"/>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1487436" y="1427269"/>
              <a:ext cx="161813" cy="1633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0515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b="33434"/>
          <a:stretch/>
        </p:blipFill>
        <p:spPr bwMode="auto">
          <a:xfrm>
            <a:off x="1143000" y="1600200"/>
            <a:ext cx="3519278"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354217"/>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picture below, click              and choose </a:t>
            </a:r>
            <a:r>
              <a:rPr lang="en-US" dirty="0" smtClean="0">
                <a:solidFill>
                  <a:srgbClr val="0070C0"/>
                </a:solidFill>
                <a:latin typeface="Consolas" panose="020B0609020204030204" pitchFamily="49" charset="0"/>
                <a:cs typeface="Consolas" panose="020B0609020204030204" pitchFamily="49" charset="0"/>
              </a:rPr>
              <a:t>make transparent</a:t>
            </a:r>
            <a:r>
              <a:rPr lang="en-US" dirty="0" smtClean="0">
                <a:solidFill>
                  <a:schemeClr val="accent6">
                    <a:lumMod val="75000"/>
                  </a:schemeClr>
                </a:solidFill>
              </a:rPr>
              <a:t> option. </a:t>
            </a:r>
            <a:br>
              <a:rPr lang="en-US" dirty="0" smtClean="0">
                <a:solidFill>
                  <a:schemeClr val="accent6">
                    <a:lumMod val="75000"/>
                  </a:schemeClr>
                </a:solidFill>
              </a:rPr>
            </a:br>
            <a:r>
              <a:rPr lang="en-US" dirty="0" smtClean="0">
                <a:solidFill>
                  <a:schemeClr val="accent6">
                    <a:lumMod val="75000"/>
                  </a:schemeClr>
                </a:solidFill>
              </a:rPr>
              <a:t>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36578"/>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smtClean="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smtClean="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3667589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Magnifying Glass</a:t>
            </a:r>
            <a:r>
              <a:rPr lang="en-US" dirty="0" smtClean="0">
                <a:solidFill>
                  <a:schemeClr val="accent6">
                    <a:lumMod val="75000"/>
                  </a:schemeClr>
                </a:solidFill>
              </a:rPr>
              <a:t> option.  </a:t>
            </a:r>
            <a:br>
              <a:rPr lang="en-US" dirty="0" smtClean="0">
                <a:solidFill>
                  <a:schemeClr val="accent6">
                    <a:lumMod val="75000"/>
                  </a:schemeClr>
                </a:solidFill>
              </a:rPr>
            </a:br>
            <a:r>
              <a:rPr lang="en-US" dirty="0" smtClean="0">
                <a:solidFill>
                  <a:schemeClr val="accent6">
                    <a:lumMod val="75000"/>
                  </a:schemeClr>
                </a:solidFill>
              </a:rPr>
              <a:t>It will create a magnified version of the area covered by the circle.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Tree>
    <p:extLst>
      <p:ext uri="{BB962C8B-B14F-4D97-AF65-F5344CB8AC3E}">
        <p14:creationId xmlns:p14="http://schemas.microsoft.com/office/powerpoint/2010/main" val="1242374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blur selected</a:t>
            </a:r>
            <a:r>
              <a:rPr lang="en-US" dirty="0" smtClean="0">
                <a:solidFill>
                  <a:schemeClr val="accent6">
                    <a:lumMod val="75000"/>
                  </a:schemeClr>
                </a:solidFill>
              </a:rPr>
              <a:t>.  </a:t>
            </a:r>
            <a:br>
              <a:rPr lang="en-US" dirty="0" smtClean="0">
                <a:solidFill>
                  <a:schemeClr val="accent6">
                    <a:lumMod val="75000"/>
                  </a:schemeClr>
                </a:solidFill>
              </a:rPr>
            </a:br>
            <a:endParaRPr lang="en-US" dirty="0" smtClean="0">
              <a:solidFill>
                <a:schemeClr val="accent6">
                  <a:lumMod val="75000"/>
                </a:schemeClr>
              </a:solidFill>
            </a:endParaRPr>
          </a:p>
          <a:p>
            <a:r>
              <a:rPr lang="en-US" dirty="0" smtClean="0">
                <a:solidFill>
                  <a:schemeClr val="accent6">
                    <a:lumMod val="75000"/>
                  </a:schemeClr>
                </a:solidFill>
              </a:rPr>
              <a:t>It will blur the area covered by the circle.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923330"/>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create a tinted effect by selecting </a:t>
            </a:r>
            <a:r>
              <a:rPr lang="en-US" dirty="0">
                <a:solidFill>
                  <a:srgbClr val="0070C0"/>
                </a:solidFill>
                <a:latin typeface="Consolas" panose="020B0609020204030204" pitchFamily="49" charset="0"/>
                <a:cs typeface="Consolas" panose="020B0609020204030204" pitchFamily="49" charset="0"/>
              </a:rPr>
              <a:t>tint </a:t>
            </a:r>
            <a:r>
              <a:rPr lang="en-US" dirty="0" smtClean="0">
                <a:solidFill>
                  <a:srgbClr val="0070C0"/>
                </a:solidFill>
                <a:latin typeface="Consolas" panose="020B0609020204030204" pitchFamily="49" charset="0"/>
                <a:cs typeface="Consolas" panose="020B0609020204030204" pitchFamily="49" charset="0"/>
              </a:rPr>
              <a:t>selected</a:t>
            </a:r>
            <a:r>
              <a:rPr lang="en-US" dirty="0" smtClean="0">
                <a:solidFill>
                  <a:schemeClr val="accent6">
                    <a:lumMod val="75000"/>
                  </a:schemeClr>
                </a:solidFill>
              </a:rPr>
              <a:t>, then apply the feature again. You can also adjust the tint color and transparency by </a:t>
            </a:r>
            <a:r>
              <a:rPr lang="en-US" dirty="0">
                <a:solidFill>
                  <a:schemeClr val="accent6">
                    <a:lumMod val="75000"/>
                  </a:schemeClr>
                </a:solidFill>
              </a:rPr>
              <a:t>right-clicking the </a:t>
            </a:r>
            <a:r>
              <a:rPr lang="en-US" dirty="0" smtClean="0">
                <a:solidFill>
                  <a:schemeClr val="accent6">
                    <a:lumMod val="75000"/>
                  </a:schemeClr>
                </a:solidFill>
              </a:rPr>
              <a:t>tint overlay shape and </a:t>
            </a:r>
            <a:r>
              <a:rPr lang="en-US" dirty="0">
                <a:solidFill>
                  <a:schemeClr val="accent6">
                    <a:lumMod val="75000"/>
                  </a:schemeClr>
                </a:solidFill>
              </a:rPr>
              <a:t>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r>
              <a:rPr lang="en-US" dirty="0" smtClean="0">
                <a:solidFill>
                  <a:schemeClr val="accent6">
                    <a:lumMod val="75000"/>
                  </a:schemeClr>
                </a:solidFill>
              </a:rPr>
              <a:t> </a:t>
            </a:r>
            <a:endParaRPr lang="en-SG" dirty="0">
              <a:solidFill>
                <a:schemeClr val="accent6">
                  <a:lumMod val="75000"/>
                </a:schemeClr>
              </a:solidFill>
            </a:endParaRPr>
          </a:p>
        </p:txBody>
      </p:sp>
    </p:spTree>
    <p:extLst>
      <p:ext uri="{BB962C8B-B14F-4D97-AF65-F5344CB8AC3E}">
        <p14:creationId xmlns:p14="http://schemas.microsoft.com/office/powerpoint/2010/main" val="11786464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479318"/>
            <a:ext cx="80010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Select the blue circle below, click              and choose either </a:t>
            </a:r>
            <a:r>
              <a:rPr lang="en-US" dirty="0" smtClean="0">
                <a:solidFill>
                  <a:srgbClr val="0070C0"/>
                </a:solidFill>
                <a:latin typeface="Consolas" panose="020B0609020204030204" pitchFamily="49" charset="0"/>
                <a:cs typeface="Consolas" panose="020B0609020204030204" pitchFamily="49" charset="0"/>
              </a:rPr>
              <a:t>blur remainder </a:t>
            </a:r>
            <a:r>
              <a:rPr lang="en-US" dirty="0" smtClean="0">
                <a:solidFill>
                  <a:schemeClr val="accent6">
                    <a:lumMod val="75000"/>
                  </a:schemeClr>
                </a:solidFill>
              </a:rPr>
              <a:t>or </a:t>
            </a:r>
            <a:r>
              <a:rPr lang="en-US" dirty="0">
                <a:solidFill>
                  <a:srgbClr val="0070C0"/>
                </a:solidFill>
                <a:latin typeface="Consolas" panose="020B0609020204030204" pitchFamily="49" charset="0"/>
                <a:cs typeface="Consolas" panose="020B0609020204030204" pitchFamily="49" charset="0"/>
              </a:rPr>
              <a:t>recolor remainder</a:t>
            </a:r>
            <a:r>
              <a:rPr lang="en-US" dirty="0" smtClean="0">
                <a:solidFill>
                  <a:schemeClr val="accent6">
                    <a:lumMod val="75000"/>
                  </a:schemeClr>
                </a:solidFill>
              </a:rPr>
              <a:t>.  </a:t>
            </a:r>
            <a:br>
              <a:rPr lang="en-US" dirty="0" smtClean="0">
                <a:solidFill>
                  <a:schemeClr val="accent6">
                    <a:lumMod val="75000"/>
                  </a:schemeClr>
                </a:solidFill>
              </a:rPr>
            </a:br>
            <a:r>
              <a:rPr lang="en-US" dirty="0" smtClean="0">
                <a:solidFill>
                  <a:schemeClr val="accent6">
                    <a:lumMod val="75000"/>
                  </a:schemeClr>
                </a:solidFill>
              </a:rPr>
              <a:t>It will create a new slide with the desired effect. </a:t>
            </a:r>
            <a:br>
              <a:rPr lang="en-US" dirty="0" smtClean="0">
                <a:solidFill>
                  <a:schemeClr val="accent6">
                    <a:lumMod val="75000"/>
                  </a:schemeClr>
                </a:solidFill>
              </a:rPr>
            </a:br>
            <a:r>
              <a:rPr lang="en-US" dirty="0" smtClean="0">
                <a:solidFill>
                  <a:schemeClr val="accent6">
                    <a:lumMod val="75000"/>
                  </a:schemeClr>
                </a:solidFill>
              </a:rPr>
              <a:t/>
            </a:r>
            <a:br>
              <a:rPr lang="en-US" dirty="0" smtClean="0">
                <a:solidFill>
                  <a:schemeClr val="accent6">
                    <a:lumMod val="75000"/>
                  </a:schemeClr>
                </a:solidFill>
              </a:rPr>
            </a:br>
            <a:endParaRPr lang="en-SG" dirty="0">
              <a:solidFill>
                <a:schemeClr val="accent6">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
            <a:ext cx="533400" cy="83488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spTree>
    <p:extLst>
      <p:ext uri="{BB962C8B-B14F-4D97-AF65-F5344CB8AC3E}">
        <p14:creationId xmlns:p14="http://schemas.microsoft.com/office/powerpoint/2010/main" val="3441141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smtClean="0">
                <a:solidFill>
                  <a:schemeClr val="accent6">
                    <a:lumMod val="75000"/>
                  </a:schemeClr>
                </a:solidFill>
              </a:rPr>
              <a:t>Tip:</a:t>
            </a:r>
            <a:r>
              <a:rPr lang="en-US" dirty="0" smtClean="0">
                <a:solidFill>
                  <a:schemeClr val="accent6">
                    <a:lumMod val="75000"/>
                  </a:schemeClr>
                </a:solidFill>
              </a:rPr>
              <a:t> In the new slide created, you can adjust the edge-softness of the circular area in concern by right-clicking </a:t>
            </a:r>
            <a:r>
              <a:rPr lang="en-US" i="1" dirty="0" smtClean="0">
                <a:solidFill>
                  <a:schemeClr val="accent6">
                    <a:lumMod val="75000"/>
                  </a:schemeClr>
                </a:solidFill>
              </a:rPr>
              <a:t>that area </a:t>
            </a:r>
            <a:r>
              <a:rPr lang="en-US" dirty="0" smtClean="0">
                <a:solidFill>
                  <a:schemeClr val="accent6">
                    <a:lumMod val="75000"/>
                  </a:schemeClr>
                </a:solidFill>
              </a:rPr>
              <a:t>and choosing  </a:t>
            </a:r>
            <a:r>
              <a:rPr lang="en-US" dirty="0" smtClean="0">
                <a:solidFill>
                  <a:srgbClr val="0070C0"/>
                </a:solidFill>
                <a:latin typeface="Consolas" panose="020B0609020204030204" pitchFamily="49" charset="0"/>
                <a:cs typeface="Consolas" panose="020B0609020204030204" pitchFamily="49" charset="0"/>
              </a:rPr>
              <a:t>format picture </a:t>
            </a:r>
            <a:r>
              <a:rPr lang="en-US" dirty="0" smtClean="0">
                <a:solidFill>
                  <a:schemeClr val="accent6">
                    <a:lumMod val="75000"/>
                  </a:schemeClr>
                </a:solidFill>
                <a:sym typeface="Wingdings" panose="05000000000000000000" pitchFamily="2" charset="2"/>
              </a:rPr>
              <a:t> </a:t>
            </a:r>
            <a:r>
              <a:rPr lang="en-US" dirty="0" smtClean="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smtClean="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364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337338" y="2884224"/>
            <a:ext cx="838200" cy="838200"/>
            <a:chOff x="1002575" y="1231726"/>
            <a:chExt cx="838200" cy="838200"/>
          </a:xfrm>
        </p:grpSpPr>
        <p:grpSp>
          <p:nvGrpSpPr>
            <p:cNvPr id="15" name="Group 14"/>
            <p:cNvGrpSpPr/>
            <p:nvPr/>
          </p:nvGrpSpPr>
          <p:grpSpPr>
            <a:xfrm>
              <a:off x="1002575" y="1231726"/>
              <a:ext cx="838200" cy="838200"/>
              <a:chOff x="375266" y="5397326"/>
              <a:chExt cx="838200" cy="838200"/>
            </a:xfrm>
          </p:grpSpPr>
          <p:sp>
            <p:nvSpPr>
              <p:cNvPr id="18" name="Rectangle 17"/>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17" t="30045" r="31679" b="38469"/>
            <a:stretch/>
          </p:blipFill>
          <p:spPr bwMode="auto">
            <a:xfrm>
              <a:off x="1157458" y="1398413"/>
              <a:ext cx="528434"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06527" y="3119165"/>
            <a:ext cx="5928508"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Agenda Lab </a:t>
            </a:r>
            <a:r>
              <a:rPr lang="en-US" dirty="0" smtClean="0">
                <a:solidFill>
                  <a:schemeClr val="accent6">
                    <a:lumMod val="75000"/>
                  </a:schemeClr>
                </a:solidFill>
              </a:rPr>
              <a:t>feature</a:t>
            </a:r>
            <a:endParaRPr lang="en-SG" dirty="0">
              <a:solidFill>
                <a:schemeClr val="accent6">
                  <a:lumMod val="75000"/>
                </a:schemeClr>
              </a:solidFill>
            </a:endParaRPr>
          </a:p>
        </p:txBody>
      </p:sp>
    </p:spTree>
    <p:extLst>
      <p:ext uri="{BB962C8B-B14F-4D97-AF65-F5344CB8AC3E}">
        <p14:creationId xmlns:p14="http://schemas.microsoft.com/office/powerpoint/2010/main" val="1452981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362199"/>
            <a:ext cx="7848600" cy="1754326"/>
          </a:xfrm>
          <a:prstGeom prst="rect">
            <a:avLst/>
          </a:prstGeom>
          <a:noFill/>
        </p:spPr>
        <p:txBody>
          <a:bodyPr wrap="square" rtlCol="0">
            <a:spAutoFit/>
          </a:bodyPr>
          <a:lstStyle/>
          <a:p>
            <a:r>
              <a:rPr lang="en-US" dirty="0" smtClean="0">
                <a:solidFill>
                  <a:schemeClr val="accent6">
                    <a:lumMod val="75000"/>
                  </a:schemeClr>
                </a:solidFill>
              </a:rPr>
              <a:t>Some buttons may appear to be disabled like this:</a:t>
            </a:r>
          </a:p>
          <a:p>
            <a:endParaRPr lang="en-US" dirty="0">
              <a:solidFill>
                <a:schemeClr val="accent6">
                  <a:lumMod val="75000"/>
                </a:schemeClr>
              </a:solidFill>
            </a:endParaRPr>
          </a:p>
          <a:p>
            <a:endParaRPr lang="en-US" dirty="0" smtClean="0">
              <a:solidFill>
                <a:schemeClr val="accent6">
                  <a:lumMod val="75000"/>
                </a:schemeClr>
              </a:solidFill>
            </a:endParaRPr>
          </a:p>
          <a:p>
            <a:endParaRPr lang="en-US" dirty="0" smtClean="0">
              <a:solidFill>
                <a:schemeClr val="accent6">
                  <a:lumMod val="75000"/>
                </a:schemeClr>
              </a:solidFill>
            </a:endParaRPr>
          </a:p>
          <a:p>
            <a:r>
              <a:rPr lang="en-US" dirty="0" smtClean="0">
                <a:solidFill>
                  <a:schemeClr val="accent6">
                    <a:lumMod val="75000"/>
                  </a:schemeClr>
                </a:solidFill>
              </a:rPr>
              <a:t>That is because a button is enabled only when it can be used.  This tutorial will show you when they can be used.</a:t>
            </a:r>
            <a:endParaRPr lang="en-US" dirty="0">
              <a:solidFill>
                <a:schemeClr val="accent6">
                  <a:lumMod val="7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30525"/>
            <a:ext cx="2458065" cy="1143000"/>
          </a:xfrm>
          <a:prstGeom prst="rect">
            <a:avLst/>
          </a:prstGeom>
        </p:spPr>
      </p:pic>
    </p:spTree>
    <p:extLst>
      <p:ext uri="{BB962C8B-B14F-4D97-AF65-F5344CB8AC3E}">
        <p14:creationId xmlns:p14="http://schemas.microsoft.com/office/powerpoint/2010/main" val="2165000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523220"/>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on the             and choose </a:t>
            </a:r>
            <a:r>
              <a:rPr lang="en-US" dirty="0" smtClean="0">
                <a:solidFill>
                  <a:srgbClr val="0070C0"/>
                </a:solidFill>
                <a:latin typeface="Consolas" panose="020B0609020204030204" pitchFamily="49" charset="0"/>
                <a:cs typeface="Consolas" panose="020B0609020204030204" pitchFamily="49" charset="0"/>
              </a:rPr>
              <a:t>agenda slides (text) </a:t>
            </a:r>
            <a:r>
              <a:rPr lang="en-US" dirty="0" smtClean="0">
                <a:solidFill>
                  <a:schemeClr val="accent6">
                    <a:lumMod val="75000"/>
                  </a:schemeClr>
                </a:solidFill>
              </a:rPr>
              <a:t>option.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dirty="0" smtClean="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0497"/>
            <a:ext cx="533400" cy="74453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5825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1077218"/>
          </a:xfrm>
          <a:prstGeom prst="rect">
            <a:avLst/>
          </a:prstGeom>
          <a:noFill/>
        </p:spPr>
        <p:txBody>
          <a:bodyPr wrap="square" rtlCol="0">
            <a:spAutoFit/>
          </a:bodyPr>
          <a:lstStyle/>
          <a:p>
            <a:pPr marL="360363" indent="-360363"/>
            <a:r>
              <a:rPr lang="en-US" sz="2800" b="1" dirty="0" smtClean="0">
                <a:solidFill>
                  <a:schemeClr val="accent6">
                    <a:lumMod val="75000"/>
                  </a:schemeClr>
                </a:solidFill>
              </a:rPr>
              <a:t>2.</a:t>
            </a:r>
            <a:r>
              <a:rPr lang="en-US" dirty="0" smtClean="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52600"/>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5867400"/>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015989"/>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200655"/>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840097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2a.</a:t>
            </a:r>
            <a:r>
              <a:rPr lang="en-US" dirty="0" smtClean="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1077218"/>
          </a:xfrm>
          <a:prstGeom prst="rect">
            <a:avLst/>
          </a:prstGeom>
          <a:noFill/>
        </p:spPr>
        <p:txBody>
          <a:bodyPr wrap="square" rtlCol="0">
            <a:spAutoFit/>
          </a:bodyPr>
          <a:lstStyle/>
          <a:p>
            <a:pPr marL="360363" indent="-360363"/>
            <a:r>
              <a:rPr lang="en-US" sz="2800" b="1" dirty="0" smtClean="0">
                <a:solidFill>
                  <a:schemeClr val="accent6">
                    <a:lumMod val="75000"/>
                  </a:schemeClr>
                </a:solidFill>
              </a:rPr>
              <a:t>2b.</a:t>
            </a:r>
            <a:r>
              <a:rPr lang="en-US" dirty="0" smtClean="0">
                <a:solidFill>
                  <a:schemeClr val="accent6">
                    <a:lumMod val="75000"/>
                  </a:schemeClr>
                </a:solidFill>
              </a:rPr>
              <a:t> Then, click on the </a:t>
            </a:r>
            <a:r>
              <a:rPr lang="en-US" dirty="0">
                <a:solidFill>
                  <a:srgbClr val="0070C0"/>
                </a:solidFill>
                <a:latin typeface="Consolas" panose="020B0609020204030204" pitchFamily="49" charset="0"/>
                <a:cs typeface="Consolas" panose="020B0609020204030204" pitchFamily="49" charset="0"/>
              </a:rPr>
              <a:t>Agenda Lab </a:t>
            </a:r>
            <a:r>
              <a:rPr lang="en-US" dirty="0" smtClean="0">
                <a:solidFill>
                  <a:schemeClr val="accent6">
                    <a:lumMod val="75000"/>
                  </a:schemeClr>
                </a:solidFill>
              </a:rPr>
              <a:t>button and choose the </a:t>
            </a:r>
            <a:r>
              <a:rPr lang="en-US" dirty="0" smtClean="0">
                <a:solidFill>
                  <a:srgbClr val="0070C0"/>
                </a:solidFill>
                <a:latin typeface="Consolas" panose="020B0609020204030204" pitchFamily="49" charset="0"/>
                <a:cs typeface="Consolas" panose="020B0609020204030204" pitchFamily="49" charset="0"/>
              </a:rPr>
              <a:t>Synchronize agenda</a:t>
            </a:r>
            <a:r>
              <a:rPr lang="en-US" dirty="0">
                <a:solidFill>
                  <a:schemeClr val="accent6">
                    <a:lumMod val="75000"/>
                  </a:schemeClr>
                </a:solidFill>
              </a:rPr>
              <a:t> </a:t>
            </a:r>
            <a:r>
              <a:rPr lang="en-US" dirty="0" smtClean="0">
                <a:solidFill>
                  <a:schemeClr val="accent6">
                    <a:lumMod val="75000"/>
                  </a:schemeClr>
                </a:solidFill>
              </a:rPr>
              <a:t>option. That will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621253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6200"/>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3a.</a:t>
            </a:r>
            <a:r>
              <a:rPr lang="en-US" dirty="0" smtClean="0">
                <a:solidFill>
                  <a:schemeClr val="accent6">
                    <a:lumMod val="75000"/>
                  </a:schemeClr>
                </a:solidFill>
              </a:rPr>
              <a:t> It is possible to insert the Agenda as a sidebar on each slide.  Here are </a:t>
            </a:r>
            <a:br>
              <a:rPr lang="en-US" dirty="0" smtClean="0">
                <a:solidFill>
                  <a:schemeClr val="accent6">
                    <a:lumMod val="75000"/>
                  </a:schemeClr>
                </a:solidFill>
              </a:rPr>
            </a:br>
            <a:r>
              <a:rPr lang="en-US" dirty="0" smtClean="0">
                <a:solidFill>
                  <a:schemeClr val="accent6">
                    <a:lumMod val="75000"/>
                  </a:schemeClr>
                </a:solidFill>
              </a:rPr>
              <a:t>two examples:</a:t>
            </a:r>
            <a:endParaRPr lang="en-SG" dirty="0">
              <a:solidFill>
                <a:schemeClr val="accent6">
                  <a:lumMod val="75000"/>
                </a:schemeClr>
              </a:solidFill>
            </a:endParaRPr>
          </a:p>
        </p:txBody>
      </p:sp>
      <p:sp>
        <p:nvSpPr>
          <p:cNvPr id="10" name="TextBox 9"/>
          <p:cNvSpPr txBox="1"/>
          <p:nvPr/>
        </p:nvSpPr>
        <p:spPr>
          <a:xfrm>
            <a:off x="549613" y="3025882"/>
            <a:ext cx="8001000" cy="800219"/>
          </a:xfrm>
          <a:prstGeom prst="rect">
            <a:avLst/>
          </a:prstGeom>
          <a:noFill/>
        </p:spPr>
        <p:txBody>
          <a:bodyPr wrap="square" rtlCol="0">
            <a:spAutoFit/>
          </a:bodyPr>
          <a:lstStyle/>
          <a:p>
            <a:pPr marL="360363" indent="-360363"/>
            <a:r>
              <a:rPr lang="en-US" sz="2800" b="1" dirty="0" smtClean="0">
                <a:solidFill>
                  <a:schemeClr val="accent6">
                    <a:lumMod val="75000"/>
                  </a:schemeClr>
                </a:solidFill>
              </a:rPr>
              <a:t>3b.</a:t>
            </a:r>
            <a:r>
              <a:rPr lang="en-US" dirty="0" smtClean="0">
                <a:solidFill>
                  <a:schemeClr val="accent6">
                    <a:lumMod val="75000"/>
                  </a:schemeClr>
                </a:solidFill>
              </a:rPr>
              <a:t> It is also possible to generate agenda slides containing a </a:t>
            </a:r>
            <a:br>
              <a:rPr lang="en-US" dirty="0" smtClean="0">
                <a:solidFill>
                  <a:schemeClr val="accent6">
                    <a:lumMod val="75000"/>
                  </a:schemeClr>
                </a:solidFill>
              </a:rPr>
            </a:br>
            <a:r>
              <a:rPr lang="en-US" dirty="0" smtClean="0">
                <a:solidFill>
                  <a:schemeClr val="accent6">
                    <a:lumMod val="75000"/>
                  </a:schemeClr>
                </a:solidFill>
              </a:rPr>
              <a:t>visual representation of the topics.</a:t>
            </a:r>
            <a:endParaRPr lang="en-SG" dirty="0">
              <a:solidFill>
                <a:schemeClr val="accent6">
                  <a:lumMod val="75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685800"/>
            <a:ext cx="2914650" cy="2185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7095"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847" y="3940282"/>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7"/>
          <p:cNvCxnSpPr/>
          <p:nvPr/>
        </p:nvCxnSpPr>
        <p:spPr>
          <a:xfrm>
            <a:off x="3048000"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7"/>
          <p:cNvCxnSpPr/>
          <p:nvPr/>
        </p:nvCxnSpPr>
        <p:spPr>
          <a:xfrm>
            <a:off x="5740738" y="5464282"/>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09600" y="6045391"/>
            <a:ext cx="8001000" cy="800219"/>
          </a:xfrm>
          <a:prstGeom prst="rect">
            <a:avLst/>
          </a:prstGeom>
          <a:noFill/>
        </p:spPr>
        <p:txBody>
          <a:bodyPr wrap="square" rtlCol="0">
            <a:spAutoFit/>
          </a:bodyPr>
          <a:lstStyle/>
          <a:p>
            <a:pPr marL="622300" indent="-622300"/>
            <a:r>
              <a:rPr lang="en-US" sz="2800" b="1" dirty="0" smtClean="0">
                <a:solidFill>
                  <a:schemeClr val="accent6">
                    <a:lumMod val="75000"/>
                  </a:schemeClr>
                </a:solidFill>
              </a:rPr>
              <a:t>Tip:</a:t>
            </a:r>
            <a:r>
              <a:rPr lang="en-US" dirty="0">
                <a:solidFill>
                  <a:schemeClr val="accent6">
                    <a:lumMod val="75000"/>
                  </a:schemeClr>
                </a:solidFill>
              </a:rPr>
              <a:t> </a:t>
            </a:r>
            <a:r>
              <a:rPr lang="en-US" dirty="0" smtClean="0">
                <a:solidFill>
                  <a:schemeClr val="accent6">
                    <a:lumMod val="75000"/>
                  </a:schemeClr>
                </a:solidFill>
              </a:rPr>
              <a:t>To find more about </a:t>
            </a:r>
            <a:r>
              <a:rPr lang="en-US" dirty="0">
                <a:solidFill>
                  <a:srgbClr val="0070C0"/>
                </a:solidFill>
                <a:latin typeface="Consolas" panose="020B0609020204030204" pitchFamily="49" charset="0"/>
                <a:cs typeface="Consolas" panose="020B0609020204030204" pitchFamily="49" charset="0"/>
              </a:rPr>
              <a:t>Agenda sidebar </a:t>
            </a:r>
            <a:r>
              <a:rPr lang="en-US" dirty="0" smtClean="0">
                <a:solidFill>
                  <a:schemeClr val="accent6">
                    <a:lumMod val="75000"/>
                  </a:schemeClr>
                </a:solidFill>
              </a:rPr>
              <a:t>and </a:t>
            </a:r>
            <a:r>
              <a:rPr lang="en-US" dirty="0">
                <a:solidFill>
                  <a:srgbClr val="0070C0"/>
                </a:solidFill>
                <a:latin typeface="Consolas" panose="020B0609020204030204" pitchFamily="49" charset="0"/>
                <a:cs typeface="Consolas" panose="020B0609020204030204" pitchFamily="49" charset="0"/>
              </a:rPr>
              <a:t>Visual agenda </a:t>
            </a:r>
            <a:r>
              <a:rPr lang="en-US" dirty="0" smtClean="0">
                <a:solidFill>
                  <a:schemeClr val="accent6">
                    <a:lumMod val="75000"/>
                  </a:schemeClr>
                </a:solidFill>
              </a:rPr>
              <a:t>features, </a:t>
            </a:r>
            <a:br>
              <a:rPr lang="en-US" dirty="0" smtClean="0">
                <a:solidFill>
                  <a:schemeClr val="accent6">
                    <a:lumMod val="75000"/>
                  </a:schemeClr>
                </a:solidFill>
              </a:rPr>
            </a:br>
            <a:r>
              <a:rPr lang="en-US" dirty="0" smtClean="0">
                <a:solidFill>
                  <a:schemeClr val="accent6">
                    <a:lumMod val="75000"/>
                  </a:schemeClr>
                </a:solidFill>
              </a:rPr>
              <a:t>refer to </a:t>
            </a:r>
            <a:r>
              <a:rPr lang="en-US" dirty="0" smtClean="0">
                <a:solidFill>
                  <a:schemeClr val="accent6">
                    <a:lumMod val="75000"/>
                  </a:schemeClr>
                </a:solidFill>
                <a:hlinkClick r:id="rId8"/>
              </a:rPr>
              <a:t>PowerPointLabs documentation</a:t>
            </a:r>
            <a:r>
              <a:rPr lang="en-US" dirty="0" smtClean="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1258887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smtClean="0">
                <a:solidFill>
                  <a:srgbClr val="FFFFFF"/>
                </a:solidFill>
                <a:effectLst>
                  <a:glow>
                    <a:srgbClr val="000000"/>
                  </a:glow>
                </a:effectLst>
                <a:latin typeface="Segoe UI" panose="020B0502040204020203" pitchFamily="34" charset="0"/>
              </a:rPr>
              <a:t>Next, let’s try the </a:t>
            </a:r>
            <a:r>
              <a:rPr lang="en-US" sz="3800" b="1" dirty="0" smtClean="0">
                <a:solidFill>
                  <a:srgbClr val="FFFFFF"/>
                </a:solidFill>
                <a:effectLst>
                  <a:glow>
                    <a:srgbClr val="000000"/>
                  </a:glow>
                </a:effectLst>
                <a:latin typeface="Segoe UI" panose="020B0502040204020203" pitchFamily="34" charset="0"/>
              </a:rPr>
              <a:t>Picture Slides Lab </a:t>
            </a:r>
            <a:r>
              <a:rPr lang="en-US" sz="3800" dirty="0" smtClean="0">
                <a:solidFill>
                  <a:srgbClr val="FFFFFF"/>
                </a:solidFill>
                <a:effectLst>
                  <a:glow>
                    <a:srgbClr val="000000"/>
                  </a:glow>
                </a:effectLst>
                <a:latin typeface="Segoe UI" panose="020B0502040204020203" pitchFamily="34" charset="0"/>
              </a:rPr>
              <a:t>feature</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Go to the </a:t>
            </a:r>
            <a:r>
              <a:rPr lang="en-US" b="1" dirty="0" smtClean="0">
                <a:solidFill>
                  <a:schemeClr val="accent6">
                    <a:lumMod val="75000"/>
                  </a:schemeClr>
                </a:solidFill>
              </a:rPr>
              <a:t>next slide </a:t>
            </a:r>
            <a:r>
              <a:rPr lang="en-US" dirty="0" smtClean="0">
                <a:solidFill>
                  <a:schemeClr val="accent6">
                    <a:lumMod val="75000"/>
                  </a:schemeClr>
                </a:solidFill>
              </a:rPr>
              <a:t>and click the               button.</a:t>
            </a:r>
          </a:p>
          <a:p>
            <a:r>
              <a:rPr lang="en-US" dirty="0" smtClean="0">
                <a:solidFill>
                  <a:schemeClr val="accent6">
                    <a:lumMod val="75000"/>
                  </a:schemeClr>
                </a:solidFill>
              </a:rPr>
              <a:t/>
            </a:r>
            <a:br>
              <a:rPr lang="en-US" dirty="0" smtClean="0">
                <a:solidFill>
                  <a:schemeClr val="accent6">
                    <a:lumMod val="75000"/>
                  </a:schemeClr>
                </a:solidFill>
              </a:rPr>
            </a:br>
            <a:r>
              <a:rPr lang="en-US" dirty="0" smtClean="0">
                <a:solidFill>
                  <a:schemeClr val="accent6">
                    <a:lumMod val="75000"/>
                  </a:schemeClr>
                </a:solidFill>
              </a:rPr>
              <a:t>It will show the </a:t>
            </a:r>
            <a:r>
              <a:rPr lang="en-US" b="1" dirty="0" smtClean="0">
                <a:solidFill>
                  <a:schemeClr val="accent6">
                    <a:lumMod val="75000"/>
                  </a:schemeClr>
                </a:solidFill>
              </a:rPr>
              <a:t>Picture Slides Lab window</a:t>
            </a:r>
            <a:r>
              <a:rPr lang="en-US" dirty="0" smtClean="0">
                <a:solidFill>
                  <a:schemeClr val="accent6">
                    <a:lumMod val="75000"/>
                  </a:schemeClr>
                </a:solidFill>
              </a:rPr>
              <a:t>. Choose a slide preview in the </a:t>
            </a:r>
            <a:r>
              <a:rPr lang="en-US" b="1" dirty="0" smtClean="0">
                <a:solidFill>
                  <a:schemeClr val="accent6">
                    <a:lumMod val="75000"/>
                  </a:schemeClr>
                </a:solidFill>
              </a:rPr>
              <a:t>preview</a:t>
            </a:r>
            <a:r>
              <a:rPr lang="en-US" dirty="0" smtClean="0">
                <a:solidFill>
                  <a:schemeClr val="accent6">
                    <a:lumMod val="75000"/>
                  </a:schemeClr>
                </a:solidFill>
              </a:rPr>
              <a:t> area and click the </a:t>
            </a:r>
            <a:r>
              <a:rPr lang="en-US" b="1" dirty="0" smtClean="0">
                <a:solidFill>
                  <a:schemeClr val="accent6">
                    <a:lumMod val="75000"/>
                  </a:schemeClr>
                </a:solidFill>
              </a:rPr>
              <a:t>apply</a:t>
            </a:r>
            <a:r>
              <a:rPr lang="en-US" dirty="0" smtClean="0">
                <a:solidFill>
                  <a:schemeClr val="accent6">
                    <a:lumMod val="75000"/>
                  </a:schemeClr>
                </a:solidFill>
              </a:rPr>
              <a:t>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To customize slide previews, click the </a:t>
            </a:r>
            <a:r>
              <a:rPr lang="en-US" b="1" dirty="0" smtClean="0">
                <a:solidFill>
                  <a:schemeClr val="accent6">
                    <a:lumMod val="75000"/>
                  </a:schemeClr>
                </a:solidFill>
              </a:rPr>
              <a:t>customize</a:t>
            </a:r>
            <a:r>
              <a:rPr lang="en-US" dirty="0" smtClean="0">
                <a:solidFill>
                  <a:schemeClr val="accent6">
                    <a:lumMod val="75000"/>
                  </a:schemeClr>
                </a:solidFill>
              </a:rPr>
              <a:t> </a:t>
            </a:r>
            <a:r>
              <a:rPr lang="en-US" dirty="0">
                <a:solidFill>
                  <a:schemeClr val="accent6">
                    <a:lumMod val="75000"/>
                  </a:schemeClr>
                </a:solidFill>
              </a:rPr>
              <a:t>button. It will show you how the slide will look like with the various pictures you have on the </a:t>
            </a:r>
            <a:r>
              <a:rPr lang="en-US" b="1" dirty="0" smtClean="0">
                <a:solidFill>
                  <a:schemeClr val="accent6">
                    <a:lumMod val="75000"/>
                  </a:schemeClr>
                </a:solidFill>
              </a:rPr>
              <a:t>picture collection </a:t>
            </a:r>
            <a:r>
              <a:rPr lang="en-US" dirty="0">
                <a:solidFill>
                  <a:schemeClr val="accent6">
                    <a:lumMod val="75000"/>
                  </a:schemeClr>
                </a:solidFill>
              </a:rPr>
              <a:t>area </a:t>
            </a:r>
            <a:r>
              <a:rPr lang="en-US" dirty="0" smtClean="0">
                <a:solidFill>
                  <a:schemeClr val="accent6">
                    <a:lumMod val="75000"/>
                  </a:schemeClr>
                </a:solidFill>
              </a:rPr>
              <a:t>(the </a:t>
            </a:r>
            <a:r>
              <a:rPr lang="en-US" dirty="0">
                <a:solidFill>
                  <a:schemeClr val="accent6">
                    <a:lumMod val="75000"/>
                  </a:schemeClr>
                </a:solidFill>
              </a:rPr>
              <a:t>right half of the PSL window</a:t>
            </a:r>
            <a:r>
              <a:rPr lang="en-US" dirty="0" smtClean="0">
                <a:solidFill>
                  <a:schemeClr val="accent6">
                    <a:lumMod val="75000"/>
                  </a:schemeClr>
                </a:solidFill>
              </a:rPr>
              <a:t>).</a:t>
            </a:r>
            <a:endParaRPr lang="en-SG" dirty="0">
              <a:solidFill>
                <a:schemeClr val="accent6">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978" y="479590"/>
            <a:ext cx="523948" cy="7144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To tweak the design further, choose which </a:t>
            </a:r>
            <a:r>
              <a:rPr lang="en-US" b="1" dirty="0" smtClean="0">
                <a:solidFill>
                  <a:schemeClr val="accent6">
                    <a:lumMod val="75000"/>
                  </a:schemeClr>
                </a:solidFill>
              </a:rPr>
              <a:t>aspect</a:t>
            </a:r>
            <a:r>
              <a:rPr lang="en-US" dirty="0" smtClean="0">
                <a:solidFill>
                  <a:schemeClr val="accent6">
                    <a:lumMod val="75000"/>
                  </a:schemeClr>
                </a:solidFill>
              </a:rPr>
              <a: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TextBox 20"/>
          <p:cNvSpPr txBox="1"/>
          <p:nvPr/>
        </p:nvSpPr>
        <p:spPr>
          <a:xfrm>
            <a:off x="609600" y="6045391"/>
            <a:ext cx="8001000" cy="646331"/>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a:solidFill>
                  <a:schemeClr val="accent6">
                    <a:lumMod val="75000"/>
                  </a:schemeClr>
                </a:solidFill>
              </a:rPr>
              <a:t> </a:t>
            </a:r>
            <a:r>
              <a:rPr lang="en-US" dirty="0" smtClean="0">
                <a:solidFill>
                  <a:schemeClr val="accent6">
                    <a:lumMod val="75000"/>
                  </a:schemeClr>
                </a:solidFill>
              </a:rPr>
              <a:t>To find more about </a:t>
            </a:r>
            <a:r>
              <a:rPr lang="en-US" dirty="0" smtClean="0">
                <a:solidFill>
                  <a:srgbClr val="0070C0"/>
                </a:solidFill>
                <a:latin typeface="Consolas" panose="020B0609020204030204" pitchFamily="49" charset="0"/>
              </a:rPr>
              <a:t>Picture Slides Lab</a:t>
            </a:r>
            <a:r>
              <a:rPr lang="en-US" dirty="0" smtClean="0">
                <a:solidFill>
                  <a:schemeClr val="accent6">
                    <a:lumMod val="75000"/>
                  </a:schemeClr>
                </a:solidFill>
              </a:rPr>
              <a:t>, refer to </a:t>
            </a:r>
            <a:r>
              <a:rPr lang="en-US" dirty="0" smtClean="0">
                <a:solidFill>
                  <a:schemeClr val="accent6">
                    <a:lumMod val="75000"/>
                  </a:schemeClr>
                </a:solidFill>
                <a:hlinkClick r:id="rId5"/>
              </a:rPr>
              <a:t>PowerPointLabs documentation</a:t>
            </a:r>
            <a:r>
              <a:rPr lang="en-US" dirty="0" smtClean="0">
                <a:solidFill>
                  <a:schemeClr val="accent6">
                    <a:lumMod val="75000"/>
                  </a:schemeClr>
                </a:solidFill>
              </a:rPr>
              <a:t>.</a:t>
            </a:r>
            <a:endParaRPr lang="en-SG" dirty="0">
              <a:solidFill>
                <a:schemeClr val="accent6">
                  <a:lumMod val="75000"/>
                </a:schemeClr>
              </a:solidFill>
            </a:endParaRPr>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To add </a:t>
            </a:r>
            <a:r>
              <a:rPr lang="en-US" dirty="0">
                <a:solidFill>
                  <a:schemeClr val="accent6">
                    <a:lumMod val="75000"/>
                  </a:schemeClr>
                </a:solidFill>
              </a:rPr>
              <a:t>more pictures, </a:t>
            </a:r>
            <a:r>
              <a:rPr lang="en-US" dirty="0" smtClean="0">
                <a:solidFill>
                  <a:schemeClr val="accent6">
                    <a:lumMod val="75000"/>
                  </a:schemeClr>
                </a:solidFill>
              </a:rPr>
              <a:t>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264956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smtClean="0"/>
              <a:t>Picture Slides Lab </a:t>
            </a:r>
          </a:p>
          <a:p>
            <a:r>
              <a:rPr lang="en-SG" dirty="0" smtClean="0"/>
              <a:t>Demo Slide</a:t>
            </a:r>
            <a:endParaRPr lang="en-SG" dirty="0"/>
          </a:p>
        </p:txBody>
      </p:sp>
    </p:spTree>
    <p:extLst>
      <p:ext uri="{BB962C8B-B14F-4D97-AF65-F5344CB8AC3E}">
        <p14:creationId xmlns:p14="http://schemas.microsoft.com/office/powerpoint/2010/main" val="3055453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Resize Lab </a:t>
            </a:r>
            <a:r>
              <a:rPr lang="en-US" dirty="0" smtClean="0">
                <a:solidFill>
                  <a:schemeClr val="accent6">
                    <a:lumMod val="75000"/>
                  </a:schemeClr>
                </a:solidFill>
              </a:rPr>
              <a:t>feature</a:t>
            </a:r>
            <a:endParaRPr lang="en-SG" dirty="0">
              <a:solidFill>
                <a:schemeClr val="accent6">
                  <a:lumMod val="75000"/>
                </a:schemeClr>
              </a:solidFill>
            </a:endParaRPr>
          </a:p>
        </p:txBody>
      </p:sp>
      <p:grpSp>
        <p:nvGrpSpPr>
          <p:cNvPr id="15" name="Group 14"/>
          <p:cNvGrpSpPr/>
          <p:nvPr/>
        </p:nvGrpSpPr>
        <p:grpSpPr>
          <a:xfrm>
            <a:off x="2438400" y="2895600"/>
            <a:ext cx="838200" cy="838200"/>
            <a:chOff x="3749675" y="2160364"/>
            <a:chExt cx="838200" cy="838200"/>
          </a:xfrm>
        </p:grpSpPr>
        <p:grpSp>
          <p:nvGrpSpPr>
            <p:cNvPr id="16" name="Group 15"/>
            <p:cNvGrpSpPr>
              <a:grpSpLocks/>
            </p:cNvGrpSpPr>
            <p:nvPr/>
          </p:nvGrpSpPr>
          <p:grpSpPr>
            <a:xfrm>
              <a:off x="3749675" y="2160364"/>
              <a:ext cx="838200" cy="838200"/>
              <a:chOff x="375266" y="5397326"/>
              <a:chExt cx="838200" cy="838200"/>
            </a:xfrm>
          </p:grpSpPr>
          <p:sp>
            <p:nvSpPr>
              <p:cNvPr id="19" name="Rectangle 18"/>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4"/>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flipH="1">
              <a:off x="3917612" y="2574654"/>
              <a:ext cx="255476" cy="252936"/>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4"/>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8324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631216"/>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the                button, it will </a:t>
            </a:r>
          </a:p>
          <a:p>
            <a:endParaRPr lang="en-US" dirty="0" smtClean="0">
              <a:solidFill>
                <a:schemeClr val="accent6">
                  <a:lumMod val="75000"/>
                </a:schemeClr>
              </a:solidFill>
            </a:endParaRPr>
          </a:p>
          <a:p>
            <a:r>
              <a:rPr lang="en-US" dirty="0" smtClean="0">
                <a:solidFill>
                  <a:schemeClr val="accent6">
                    <a:lumMod val="75000"/>
                  </a:schemeClr>
                </a:solidFill>
              </a:rPr>
              <a:t>bring up the Resize Lab Panel. 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077218"/>
          </a:xfrm>
          <a:prstGeom prst="rect">
            <a:avLst/>
          </a:prstGeom>
          <a:noFill/>
        </p:spPr>
        <p:txBody>
          <a:bodyPr wrap="square" rtlCol="0">
            <a:spAutoFit/>
          </a:bodyPr>
          <a:lstStyle/>
          <a:p>
            <a:r>
              <a:rPr lang="en-US" sz="2800" b="1" dirty="0" smtClean="0">
                <a:solidFill>
                  <a:schemeClr val="accent6">
                    <a:lumMod val="75000"/>
                  </a:schemeClr>
                </a:solidFill>
              </a:rPr>
              <a:t>2.</a:t>
            </a:r>
            <a:r>
              <a:rPr lang="en-US" dirty="0" smtClean="0">
                <a:solidFill>
                  <a:schemeClr val="accent6">
                    <a:lumMod val="75000"/>
                  </a:schemeClr>
                </a:solidFill>
              </a:rPr>
              <a:t> Select the 4 colored arrows, with B1.1 being the first to be selected.</a:t>
            </a:r>
            <a:endParaRPr lang="en-SG" dirty="0">
              <a:solidFill>
                <a:schemeClr val="accent6">
                  <a:lumMod val="75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smtClean="0">
                <a:solidFill>
                  <a:schemeClr val="accent6">
                    <a:lumMod val="75000"/>
                  </a:schemeClr>
                </a:solidFill>
              </a:rPr>
              <a:t>3.</a:t>
            </a:r>
            <a:r>
              <a:rPr lang="en-US" dirty="0" smtClean="0">
                <a:solidFill>
                  <a:schemeClr val="accent6">
                    <a:lumMod val="75000"/>
                  </a:schemeClr>
                </a:solidFill>
              </a:rPr>
              <a:t> Click the              button under “Stretch / Shrink to Align”</a:t>
            </a:r>
          </a:p>
        </p:txBody>
      </p:sp>
      <p:pic>
        <p:nvPicPr>
          <p:cNvPr id="3" name="Picture 2"/>
          <p:cNvPicPr>
            <a:picLocks noChangeAspect="1"/>
          </p:cNvPicPr>
          <p:nvPr/>
        </p:nvPicPr>
        <p:blipFill>
          <a:blip r:embed="rId3"/>
          <a:stretch>
            <a:fillRect/>
          </a:stretch>
        </p:blipFill>
        <p:spPr>
          <a:xfrm>
            <a:off x="1828800" y="168873"/>
            <a:ext cx="525059" cy="942415"/>
          </a:xfrm>
          <a:prstGeom prst="rect">
            <a:avLst/>
          </a:prstGeom>
        </p:spPr>
      </p:pic>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A3.1</a:t>
            </a:r>
            <a:endParaRPr lang="en-SG" dirty="0"/>
          </a:p>
        </p:txBody>
      </p:sp>
      <p:pic>
        <p:nvPicPr>
          <p:cNvPr id="25" name="Picture 2" descr="C:\Users\dcsdcr\AppData\Local\Microsoft\Windows\Temporary Internet Files\Content.IE5\GG0SFF8P\tree-25[1].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7000" y="3568945"/>
            <a:ext cx="3047942" cy="304794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A1.1</a:t>
            </a:r>
            <a:endParaRPr lang="en-SG" dirty="0"/>
          </a:p>
        </p:txBody>
      </p:sp>
      <p:pic>
        <p:nvPicPr>
          <p:cNvPr id="5" name="Picture 4"/>
          <p:cNvPicPr>
            <a:picLocks noChangeAspect="1"/>
          </p:cNvPicPr>
          <p:nvPr/>
        </p:nvPicPr>
        <p:blipFill>
          <a:blip r:embed="rId5"/>
          <a:stretch>
            <a:fillRect/>
          </a:stretch>
        </p:blipFill>
        <p:spPr>
          <a:xfrm>
            <a:off x="4984702" y="168873"/>
            <a:ext cx="3244897" cy="3188168"/>
          </a:xfrm>
          <a:prstGeom prst="rect">
            <a:avLst/>
          </a:prstGeom>
        </p:spPr>
      </p:pic>
      <p:pic>
        <p:nvPicPr>
          <p:cNvPr id="2" name="Picture 1"/>
          <p:cNvPicPr>
            <a:picLocks noChangeAspect="1"/>
          </p:cNvPicPr>
          <p:nvPr/>
        </p:nvPicPr>
        <p:blipFill>
          <a:blip r:embed="rId6"/>
          <a:stretch>
            <a:fillRect/>
          </a:stretch>
        </p:blipFill>
        <p:spPr>
          <a:xfrm>
            <a:off x="1771650" y="5016716"/>
            <a:ext cx="514350" cy="685800"/>
          </a:xfrm>
          <a:prstGeom prst="rect">
            <a:avLst/>
          </a:prstGeom>
        </p:spPr>
      </p:pic>
    </p:spTree>
    <p:extLst>
      <p:ext uri="{BB962C8B-B14F-4D97-AF65-F5344CB8AC3E}">
        <p14:creationId xmlns:p14="http://schemas.microsoft.com/office/powerpoint/2010/main" val="3182635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a:spLocks/>
          </p:cNvSpPr>
          <p:nvPr/>
        </p:nvSpPr>
        <p:spPr>
          <a:xfrm>
            <a:off x="2668746" y="2171700"/>
            <a:ext cx="2550100"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A1.1</a:t>
            </a:r>
            <a:endParaRPr lang="en-SG" dirty="0"/>
          </a:p>
        </p:txBody>
      </p:sp>
      <p:sp>
        <p:nvSpPr>
          <p:cNvPr id="5" name="Right Arrow 4"/>
          <p:cNvSpPr>
            <a:spLocks/>
          </p:cNvSpPr>
          <p:nvPr/>
        </p:nvSpPr>
        <p:spPr>
          <a:xfrm>
            <a:off x="2668746" y="2971771"/>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B1.1</a:t>
            </a:r>
            <a:endParaRPr lang="en-SG" dirty="0"/>
          </a:p>
        </p:txBody>
      </p:sp>
      <p:sp>
        <p:nvSpPr>
          <p:cNvPr id="6" name="Right Arrow 5"/>
          <p:cNvSpPr>
            <a:spLocks/>
          </p:cNvSpPr>
          <p:nvPr/>
        </p:nvSpPr>
        <p:spPr>
          <a:xfrm>
            <a:off x="2668746" y="3505171"/>
            <a:ext cx="1970519"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A2.1</a:t>
            </a:r>
            <a:endParaRPr lang="en-SG" dirty="0"/>
          </a:p>
        </p:txBody>
      </p:sp>
      <p:sp>
        <p:nvSpPr>
          <p:cNvPr id="7" name="Right Arrow 6"/>
          <p:cNvSpPr>
            <a:spLocks/>
          </p:cNvSpPr>
          <p:nvPr/>
        </p:nvSpPr>
        <p:spPr>
          <a:xfrm>
            <a:off x="2668746" y="4267171"/>
            <a:ext cx="3037318"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A3.1</a:t>
            </a:r>
            <a:endParaRPr lang="en-SG" dirty="0"/>
          </a:p>
        </p:txBody>
      </p:sp>
      <p:pic>
        <p:nvPicPr>
          <p:cNvPr id="1026" name="Picture 2" descr="C:\Users\dcsdcr\AppData\Local\Microsoft\Windows\Temporary Internet Files\Content.IE5\GG0SFF8P\tree-25[1].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465" y="2133600"/>
            <a:ext cx="3047942" cy="304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p:cNvSpPr>
          <p:nvPr/>
        </p:nvSpPr>
        <p:spPr>
          <a:xfrm>
            <a:off x="1676400" y="2303900"/>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10" name="Rectangle 9"/>
          <p:cNvSpPr>
            <a:spLocks/>
          </p:cNvSpPr>
          <p:nvPr/>
        </p:nvSpPr>
        <p:spPr>
          <a:xfrm>
            <a:off x="1676400" y="3103971"/>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11" name="Rectangle 10"/>
          <p:cNvSpPr>
            <a:spLocks/>
          </p:cNvSpPr>
          <p:nvPr/>
        </p:nvSpPr>
        <p:spPr>
          <a:xfrm>
            <a:off x="1676400" y="3637371"/>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12" name="Rectangle 11"/>
          <p:cNvSpPr>
            <a:spLocks/>
          </p:cNvSpPr>
          <p:nvPr/>
        </p:nvSpPr>
        <p:spPr>
          <a:xfrm>
            <a:off x="1676400" y="4399371"/>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14" name="[TextBox 6]"/>
          <p:cNvSpPr txBox="1"/>
          <p:nvPr/>
        </p:nvSpPr>
        <p:spPr>
          <a:xfrm>
            <a:off x="457200" y="496214"/>
            <a:ext cx="7267215" cy="1077218"/>
          </a:xfrm>
          <a:prstGeom prst="rect">
            <a:avLst/>
          </a:prstGeom>
          <a:noFill/>
        </p:spPr>
        <p:txBody>
          <a:bodyPr wrap="square" rtlCol="0">
            <a:spAutoFit/>
          </a:bodyPr>
          <a:lstStyle/>
          <a:p>
            <a:r>
              <a:rPr lang="en-US" sz="2800" b="1" dirty="0" smtClean="0">
                <a:solidFill>
                  <a:schemeClr val="accent6">
                    <a:lumMod val="75000"/>
                  </a:schemeClr>
                </a:solidFill>
              </a:rPr>
              <a:t>4.</a:t>
            </a:r>
            <a:r>
              <a:rPr lang="en-US" dirty="0" smtClean="0">
                <a:solidFill>
                  <a:schemeClr val="accent6">
                    <a:lumMod val="75000"/>
                  </a:schemeClr>
                </a:solidFill>
              </a:rPr>
              <a:t> The selected arrows have been resized to align their left edges with the reference object, which is the first selected object. Likewise, you can align objects to right, top and bottom edges using the respective buttons. </a:t>
            </a:r>
          </a:p>
        </p:txBody>
      </p:sp>
      <p:sp>
        <p:nvSpPr>
          <p:cNvPr id="16" name="TextBox 20"/>
          <p:cNvSpPr txBox="1"/>
          <p:nvPr/>
        </p:nvSpPr>
        <p:spPr>
          <a:xfrm>
            <a:off x="609600" y="5334000"/>
            <a:ext cx="8001000" cy="1077218"/>
          </a:xfrm>
          <a:prstGeom prst="rect">
            <a:avLst/>
          </a:prstGeom>
          <a:noFill/>
        </p:spPr>
        <p:txBody>
          <a:bodyPr wrap="square" rtlCol="0">
            <a:spAutoFit/>
          </a:bodyPr>
          <a:lstStyle/>
          <a:p>
            <a:pPr marL="622300" indent="-622300"/>
            <a:r>
              <a:rPr lang="en-US" sz="2800" b="1" dirty="0" smtClean="0">
                <a:solidFill>
                  <a:schemeClr val="accent6">
                    <a:lumMod val="75000"/>
                  </a:schemeClr>
                </a:solidFill>
              </a:rPr>
              <a:t>4a.</a:t>
            </a:r>
            <a:r>
              <a:rPr lang="en-US" dirty="0" smtClean="0">
                <a:solidFill>
                  <a:schemeClr val="accent6">
                    <a:lumMod val="75000"/>
                  </a:schemeClr>
                </a:solidFill>
              </a:rPr>
              <a:t> Instead of using the object selected first as the reference object, you can use the outermost object as the reference object by selecting the option in the settings window, which can be accessed by clicking on the       icon.</a:t>
            </a:r>
            <a:endParaRPr lang="en-SG" dirty="0">
              <a:solidFill>
                <a:schemeClr val="accent6">
                  <a:lumMod val="75000"/>
                </a:schemeClr>
              </a:solidFill>
            </a:endParaRPr>
          </a:p>
        </p:txBody>
      </p:sp>
      <p:pic>
        <p:nvPicPr>
          <p:cNvPr id="2052" name="Picture 4" descr="https://lh6.googleusercontent.com/yenEplCsk-Ov0R_blrVtOjQ-x7Z3G0xISbNUbwsrbeCYhEPKwde14L2rkfotzyvR5d8eyIp46vvbP5UN5tXjF-hFB833arvF0yfMa9nUquHNMwaKnbxxAXBfq__UxyUD9saVIB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6115050"/>
            <a:ext cx="20955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51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5471308" cy="369332"/>
          </a:xfrm>
          <a:prstGeom prst="rect">
            <a:avLst/>
          </a:prstGeom>
          <a:noFill/>
        </p:spPr>
        <p:txBody>
          <a:bodyPr wrap="square" rtlCol="0">
            <a:spAutoFit/>
          </a:bodyPr>
          <a:lstStyle/>
          <a:p>
            <a:r>
              <a:rPr lang="en-US" dirty="0" smtClean="0">
                <a:solidFill>
                  <a:schemeClr val="accent6">
                    <a:lumMod val="75000"/>
                  </a:schemeClr>
                </a:solidFill>
              </a:rPr>
              <a:t>First up, let’s try the </a:t>
            </a:r>
            <a:r>
              <a:rPr lang="en-US" b="1" dirty="0" smtClean="0">
                <a:solidFill>
                  <a:schemeClr val="accent6">
                    <a:lumMod val="75000"/>
                  </a:schemeClr>
                </a:solidFill>
              </a:rPr>
              <a:t>Highlight Points</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9" name="Group 8"/>
          <p:cNvGrpSpPr/>
          <p:nvPr/>
        </p:nvGrpSpPr>
        <p:grpSpPr>
          <a:xfrm>
            <a:off x="2209800" y="3048000"/>
            <a:ext cx="838200" cy="838200"/>
            <a:chOff x="3200400" y="2361045"/>
            <a:chExt cx="838200" cy="838200"/>
          </a:xfrm>
        </p:grpSpPr>
        <p:grpSp>
          <p:nvGrpSpPr>
            <p:cNvPr id="10" name="Group 9"/>
            <p:cNvGrpSpPr/>
            <p:nvPr/>
          </p:nvGrpSpPr>
          <p:grpSpPr>
            <a:xfrm>
              <a:off x="3247174" y="2432490"/>
              <a:ext cx="741789" cy="559065"/>
              <a:chOff x="3247174" y="2432490"/>
              <a:chExt cx="741789" cy="559065"/>
            </a:xfrm>
          </p:grpSpPr>
          <p:sp>
            <p:nvSpPr>
              <p:cNvPr id="12" name="Rectangle 11"/>
              <p:cNvSpPr/>
              <p:nvPr/>
            </p:nvSpPr>
            <p:spPr>
              <a:xfrm>
                <a:off x="3247174" y="243249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370502" y="2506571"/>
                <a:ext cx="522207" cy="77867"/>
                <a:chOff x="3370502" y="2487523"/>
                <a:chExt cx="522207" cy="77867"/>
              </a:xfrm>
            </p:grpSpPr>
            <p:sp>
              <p:nvSpPr>
                <p:cNvPr id="20" name="Rounded Rectangle 19"/>
                <p:cNvSpPr/>
                <p:nvPr/>
              </p:nvSpPr>
              <p:spPr>
                <a:xfrm>
                  <a:off x="3483859" y="2487523"/>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370502" y="2487523"/>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373711" y="2675643"/>
                <a:ext cx="522207" cy="87744"/>
                <a:chOff x="3373711" y="2739996"/>
                <a:chExt cx="522207" cy="87744"/>
              </a:xfrm>
            </p:grpSpPr>
            <p:sp>
              <p:nvSpPr>
                <p:cNvPr id="18" name="Rounded Rectangle 17"/>
                <p:cNvSpPr/>
                <p:nvPr/>
              </p:nvSpPr>
              <p:spPr>
                <a:xfrm>
                  <a:off x="3487068" y="2739996"/>
                  <a:ext cx="408850"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373711" y="2739996"/>
                  <a:ext cx="51086" cy="877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373366" y="2854593"/>
                <a:ext cx="522207" cy="77867"/>
                <a:chOff x="3373366" y="2873641"/>
                <a:chExt cx="522207" cy="77867"/>
              </a:xfrm>
            </p:grpSpPr>
            <p:sp>
              <p:nvSpPr>
                <p:cNvPr id="16" name="Rounded Rectangle 15"/>
                <p:cNvSpPr/>
                <p:nvPr/>
              </p:nvSpPr>
              <p:spPr>
                <a:xfrm>
                  <a:off x="3486723" y="2873641"/>
                  <a:ext cx="408850"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373366" y="2873641"/>
                  <a:ext cx="51086" cy="77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Rectangle 10"/>
            <p:cNvSpPr/>
            <p:nvPr/>
          </p:nvSpPr>
          <p:spPr>
            <a:xfrm>
              <a:off x="3200400"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1219200" y="3048000"/>
            <a:ext cx="838200" cy="838200"/>
            <a:chOff x="3187290" y="1107035"/>
            <a:chExt cx="838200" cy="838200"/>
          </a:xfrm>
        </p:grpSpPr>
        <p:sp>
          <p:nvSpPr>
            <p:cNvPr id="23" name="Rectangle 22"/>
            <p:cNvSpPr/>
            <p:nvPr/>
          </p:nvSpPr>
          <p:spPr>
            <a:xfrm>
              <a:off x="3187290" y="110703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 name="Group 23"/>
            <p:cNvGrpSpPr/>
            <p:nvPr/>
          </p:nvGrpSpPr>
          <p:grpSpPr>
            <a:xfrm>
              <a:off x="3234064" y="1178480"/>
              <a:ext cx="741789" cy="559065"/>
              <a:chOff x="3234064" y="1178480"/>
              <a:chExt cx="741789" cy="559065"/>
            </a:xfrm>
          </p:grpSpPr>
          <p:sp>
            <p:nvSpPr>
              <p:cNvPr id="25" name="Rectangle 24"/>
              <p:cNvSpPr/>
              <p:nvPr/>
            </p:nvSpPr>
            <p:spPr>
              <a:xfrm>
                <a:off x="3234064" y="1178480"/>
                <a:ext cx="741789" cy="5590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357392" y="1259318"/>
                <a:ext cx="522207" cy="64353"/>
                <a:chOff x="3370502" y="2494280"/>
                <a:chExt cx="522207" cy="64353"/>
              </a:xfrm>
            </p:grpSpPr>
            <p:sp>
              <p:nvSpPr>
                <p:cNvPr id="34" name="Rounded Rectangle 33"/>
                <p:cNvSpPr/>
                <p:nvPr/>
              </p:nvSpPr>
              <p:spPr>
                <a:xfrm>
                  <a:off x="3483859" y="2494280"/>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370502" y="2494280"/>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360256" y="1607340"/>
                <a:ext cx="522207" cy="64353"/>
                <a:chOff x="3373366" y="2880398"/>
                <a:chExt cx="522207" cy="64353"/>
              </a:xfrm>
            </p:grpSpPr>
            <p:sp>
              <p:nvSpPr>
                <p:cNvPr id="32" name="Rounded Rectangle 31"/>
                <p:cNvSpPr/>
                <p:nvPr/>
              </p:nvSpPr>
              <p:spPr>
                <a:xfrm>
                  <a:off x="3486723" y="2880398"/>
                  <a:ext cx="408850"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373366" y="2880398"/>
                  <a:ext cx="51086" cy="64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3234064" y="1385222"/>
                <a:ext cx="741789" cy="1528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9" name="Group 28"/>
              <p:cNvGrpSpPr/>
              <p:nvPr/>
            </p:nvGrpSpPr>
            <p:grpSpPr>
              <a:xfrm>
                <a:off x="3360601" y="1433329"/>
                <a:ext cx="522207" cy="64353"/>
                <a:chOff x="3373711" y="2751692"/>
                <a:chExt cx="522207" cy="64353"/>
              </a:xfrm>
              <a:solidFill>
                <a:schemeClr val="bg1"/>
              </a:solidFill>
            </p:grpSpPr>
            <p:sp>
              <p:nvSpPr>
                <p:cNvPr id="30" name="Rounded Rectangle 29"/>
                <p:cNvSpPr/>
                <p:nvPr/>
              </p:nvSpPr>
              <p:spPr>
                <a:xfrm>
                  <a:off x="3487068" y="2751692"/>
                  <a:ext cx="408850"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373711" y="2751692"/>
                  <a:ext cx="51086" cy="6435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573277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a:xfrm>
            <a:off x="685800" y="2819400"/>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1" name="Picture 3" descr="C:\Users\dcsdcr\AppData\Local\Microsoft\Windows\Temporary Internet Files\Content.IE5\V9KYU8FJ\1327009734[1].pn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print">
            <a:extLst>
              <a:ext uri="{28A0092B-C50C-407E-A947-70E740481C1C}">
                <a14:useLocalDpi xmlns:a14="http://schemas.microsoft.com/office/drawing/2010/main" val="0"/>
              </a:ext>
            </a:extLst>
          </a:blip>
          <a:srcRect t="27784"/>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a:spLocks/>
          </p:cNvSpPr>
          <p:nvPr/>
        </p:nvSpPr>
        <p:spPr>
          <a:xfrm>
            <a:off x="644749" y="5638800"/>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3" descr="C:\Users\dcsdcr\AppData\Local\Microsoft\Windows\Temporary Internet Files\Content.IE5\V9KYU8FJ\1327009734[1].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9108" y="5309260"/>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dcsdcr\AppData\Local\Microsoft\Windows\Temporary Internet Files\Content.IE5\GG0SFF8P\box-cartone[1].png"/>
          <p:cNvPicPr>
            <a:picLocks noChangeArrowheads="1"/>
          </p:cNvPicPr>
          <p:nvPr/>
        </p:nvPicPr>
        <p:blipFill rotWithShape="1">
          <a:blip r:embed="rId3" cstate="print">
            <a:extLst>
              <a:ext uri="{28A0092B-C50C-407E-A947-70E740481C1C}">
                <a14:useLocalDpi xmlns:a14="http://schemas.microsoft.com/office/drawing/2010/main" val="0"/>
              </a:ext>
            </a:extLst>
          </a:blip>
          <a:srcRect t="27784"/>
          <a:stretch/>
        </p:blipFill>
        <p:spPr bwMode="auto">
          <a:xfrm>
            <a:off x="4906888" y="53013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Users\dcsdcr\AppData\Local\Microsoft\Windows\Temporary Internet Files\Content.IE5\QX27U4HQ\Open-Cardboard-Box[1].png"/>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0711" y="53013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C:\Users\dcsdcr\AppData\Local\Microsoft\Windows\Temporary Internet Files\Content.IE5\ERLOFNC8\open-box[1].png"/>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7797" y="5309260"/>
            <a:ext cx="1300461" cy="9391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5</a:t>
            </a:r>
            <a:r>
              <a:rPr lang="en-US" sz="2800" b="1" dirty="0" smtClean="0">
                <a:solidFill>
                  <a:schemeClr val="accent6">
                    <a:lumMod val="75000"/>
                  </a:schemeClr>
                </a:solidFill>
              </a:rPr>
              <a:t>.</a:t>
            </a:r>
            <a:r>
              <a:rPr lang="en-US" dirty="0" smtClean="0">
                <a:solidFill>
                  <a:schemeClr val="accent6">
                    <a:lumMod val="75000"/>
                  </a:schemeClr>
                </a:solidFill>
              </a:rPr>
              <a:t> Next, let’s try the “Equalize” feature. First select the 3</a:t>
            </a:r>
            <a:r>
              <a:rPr lang="en-US" baseline="30000" dirty="0" smtClean="0">
                <a:solidFill>
                  <a:schemeClr val="accent6">
                    <a:lumMod val="75000"/>
                  </a:schemeClr>
                </a:solidFill>
              </a:rPr>
              <a:t>rd</a:t>
            </a:r>
            <a:r>
              <a:rPr lang="en-US" dirty="0" smtClean="0">
                <a:solidFill>
                  <a:schemeClr val="accent6">
                    <a:lumMod val="75000"/>
                  </a:schemeClr>
                </a:solidFill>
              </a:rPr>
              <a:t> box, and then select the remaining boxes.</a:t>
            </a:r>
          </a:p>
        </p:txBody>
      </p:sp>
      <p:sp>
        <p:nvSpPr>
          <p:cNvPr id="14" name="[TextBox 6]"/>
          <p:cNvSpPr txBox="1"/>
          <p:nvPr/>
        </p:nvSpPr>
        <p:spPr>
          <a:xfrm>
            <a:off x="457200" y="3962400"/>
            <a:ext cx="7267215" cy="1077218"/>
          </a:xfrm>
          <a:prstGeom prst="rect">
            <a:avLst/>
          </a:prstGeom>
          <a:noFill/>
        </p:spPr>
        <p:txBody>
          <a:bodyPr wrap="square" rtlCol="0">
            <a:spAutoFit/>
          </a:bodyPr>
          <a:lstStyle/>
          <a:p>
            <a:r>
              <a:rPr lang="en-US" sz="2800" b="1" dirty="0" smtClean="0">
                <a:solidFill>
                  <a:schemeClr val="accent6">
                    <a:lumMod val="75000"/>
                  </a:schemeClr>
                </a:solidFill>
              </a:rPr>
              <a:t>6.</a:t>
            </a:r>
            <a:r>
              <a:rPr lang="en-US" dirty="0" smtClean="0">
                <a:solidFill>
                  <a:schemeClr val="accent6">
                    <a:lumMod val="75000"/>
                  </a:schemeClr>
                </a:solidFill>
              </a:rPr>
              <a:t> Click the             button. All boxes will now have the same dimensions as the 3</a:t>
            </a:r>
            <a:r>
              <a:rPr lang="en-US" baseline="30000" dirty="0" smtClean="0">
                <a:solidFill>
                  <a:schemeClr val="accent6">
                    <a:lumMod val="75000"/>
                  </a:schemeClr>
                </a:solidFill>
              </a:rPr>
              <a:t>rd</a:t>
            </a:r>
            <a:r>
              <a:rPr lang="en-US" dirty="0" smtClean="0">
                <a:solidFill>
                  <a:schemeClr val="accent6">
                    <a:lumMod val="75000"/>
                  </a:schemeClr>
                </a:solidFill>
              </a:rPr>
              <a:t> box, which was the first object selected. You can also resize objects to match their width or height using the respective buttons.</a:t>
            </a:r>
          </a:p>
        </p:txBody>
      </p:sp>
      <p:pic>
        <p:nvPicPr>
          <p:cNvPr id="2" name="Picture 1"/>
          <p:cNvPicPr>
            <a:picLocks noChangeAspect="1"/>
          </p:cNvPicPr>
          <p:nvPr/>
        </p:nvPicPr>
        <p:blipFill>
          <a:blip r:embed="rId9"/>
          <a:stretch>
            <a:fillRect/>
          </a:stretch>
        </p:blipFill>
        <p:spPr>
          <a:xfrm>
            <a:off x="1771650" y="3733800"/>
            <a:ext cx="514350" cy="657225"/>
          </a:xfrm>
          <a:prstGeom prst="rect">
            <a:avLst/>
          </a:prstGeom>
        </p:spPr>
      </p:pic>
    </p:spTree>
    <p:extLst>
      <p:ext uri="{BB962C8B-B14F-4D97-AF65-F5344CB8AC3E}">
        <p14:creationId xmlns:p14="http://schemas.microsoft.com/office/powerpoint/2010/main" val="916594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dcsdcr\AppData\Local\Microsoft\Windows\Temporary Internet Files\Content.IE5\63QLKUF0\Sea_sky_clouds[1].jpg"/>
          <p:cNvPicPr>
            <a:picLocks noChangeAspect="1" noChangeArrowheads="1"/>
          </p:cNvPicPr>
          <p:nvPr/>
        </p:nvPicPr>
        <p:blipFill rotWithShape="1">
          <a:blip r:embed="rId2">
            <a:extLst>
              <a:ext uri="{28A0092B-C50C-407E-A947-70E740481C1C}">
                <a14:useLocalDpi xmlns:a14="http://schemas.microsoft.com/office/drawing/2010/main" val="0"/>
              </a:ext>
            </a:extLst>
          </a:blip>
          <a:srcRect l="10370" r="62727" b="66926"/>
          <a:stretch/>
        </p:blipFill>
        <p:spPr bwMode="auto">
          <a:xfrm>
            <a:off x="2838203" y="762000"/>
            <a:ext cx="4793366"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6]"/>
          <p:cNvSpPr txBox="1"/>
          <p:nvPr/>
        </p:nvSpPr>
        <p:spPr>
          <a:xfrm>
            <a:off x="457200" y="152400"/>
            <a:ext cx="7267215" cy="523220"/>
          </a:xfrm>
          <a:prstGeom prst="rect">
            <a:avLst/>
          </a:prstGeom>
          <a:noFill/>
        </p:spPr>
        <p:txBody>
          <a:bodyPr wrap="square" rtlCol="0">
            <a:spAutoFit/>
          </a:bodyPr>
          <a:lstStyle/>
          <a:p>
            <a:r>
              <a:rPr lang="en-US" sz="2800" b="1" dirty="0" smtClean="0">
                <a:solidFill>
                  <a:schemeClr val="accent6">
                    <a:lumMod val="75000"/>
                  </a:schemeClr>
                </a:solidFill>
              </a:rPr>
              <a:t>7.</a:t>
            </a:r>
            <a:r>
              <a:rPr lang="en-US" dirty="0" smtClean="0">
                <a:solidFill>
                  <a:schemeClr val="accent6">
                    <a:lumMod val="75000"/>
                  </a:schemeClr>
                </a:solidFill>
              </a:rPr>
              <a:t> Next, let’s try the “Fit to Slide” feature. Select the blue square.</a:t>
            </a:r>
          </a:p>
        </p:txBody>
      </p:sp>
      <p:sp>
        <p:nvSpPr>
          <p:cNvPr id="4" name="[TextBox 6]"/>
          <p:cNvSpPr txBox="1"/>
          <p:nvPr/>
        </p:nvSpPr>
        <p:spPr>
          <a:xfrm>
            <a:off x="457200" y="5410200"/>
            <a:ext cx="7267215" cy="1077218"/>
          </a:xfrm>
          <a:prstGeom prst="rect">
            <a:avLst/>
          </a:prstGeom>
          <a:noFill/>
        </p:spPr>
        <p:txBody>
          <a:bodyPr wrap="square" rtlCol="0">
            <a:spAutoFit/>
          </a:bodyPr>
          <a:lstStyle/>
          <a:p>
            <a:r>
              <a:rPr lang="en-US" sz="2800" b="1" dirty="0">
                <a:solidFill>
                  <a:schemeClr val="accent6">
                    <a:lumMod val="75000"/>
                  </a:schemeClr>
                </a:solidFill>
              </a:rPr>
              <a:t>8</a:t>
            </a:r>
            <a:r>
              <a:rPr lang="en-US" sz="2800" b="1" dirty="0" smtClean="0">
                <a:solidFill>
                  <a:schemeClr val="accent6">
                    <a:lumMod val="75000"/>
                  </a:schemeClr>
                </a:solidFill>
              </a:rPr>
              <a:t>.</a:t>
            </a:r>
            <a:r>
              <a:rPr lang="en-US" dirty="0" smtClean="0">
                <a:solidFill>
                  <a:schemeClr val="accent6">
                    <a:lumMod val="75000"/>
                  </a:schemeClr>
                </a:solidFill>
              </a:rPr>
              <a:t> Click the             button. The blue square will resize horizontally to fill up the width of the slide. You can also resize objects to fill the slide’s height, or to cover the slide completely using the respective buttons.</a:t>
            </a:r>
          </a:p>
        </p:txBody>
      </p:sp>
      <p:pic>
        <p:nvPicPr>
          <p:cNvPr id="2" name="Picture 1"/>
          <p:cNvPicPr>
            <a:picLocks noChangeAspect="1"/>
          </p:cNvPicPr>
          <p:nvPr/>
        </p:nvPicPr>
        <p:blipFill>
          <a:blip r:embed="rId3"/>
          <a:stretch>
            <a:fillRect/>
          </a:stretch>
        </p:blipFill>
        <p:spPr>
          <a:xfrm>
            <a:off x="1752600" y="5172134"/>
            <a:ext cx="533400" cy="638175"/>
          </a:xfrm>
          <a:prstGeom prst="rect">
            <a:avLst/>
          </a:prstGeom>
        </p:spPr>
      </p:pic>
    </p:spTree>
    <p:extLst>
      <p:ext uri="{BB962C8B-B14F-4D97-AF65-F5344CB8AC3E}">
        <p14:creationId xmlns:p14="http://schemas.microsoft.com/office/powerpoint/2010/main" val="1590477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6096000" y="1143000"/>
            <a:ext cx="1447800" cy="685800"/>
          </a:xfrm>
          <a:prstGeom prst="smileyFac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6" name="Smiley Face 5"/>
          <p:cNvSpPr/>
          <p:nvPr/>
        </p:nvSpPr>
        <p:spPr>
          <a:xfrm>
            <a:off x="6096000" y="3733800"/>
            <a:ext cx="1447800" cy="1447200"/>
          </a:xfrm>
          <a:prstGeom prst="smileyFac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SG">
              <a:solidFill>
                <a:schemeClr val="lt1"/>
              </a:solidFill>
            </a:endParaRPr>
          </a:p>
        </p:txBody>
      </p:sp>
      <p:sp>
        <p:nvSpPr>
          <p:cNvPr id="9" name="[TextBox 6]"/>
          <p:cNvSpPr txBox="1"/>
          <p:nvPr/>
        </p:nvSpPr>
        <p:spPr>
          <a:xfrm>
            <a:off x="457200" y="543580"/>
            <a:ext cx="7267215" cy="523220"/>
          </a:xfrm>
          <a:prstGeom prst="rect">
            <a:avLst/>
          </a:prstGeom>
          <a:noFill/>
        </p:spPr>
        <p:txBody>
          <a:bodyPr wrap="square" rtlCol="0">
            <a:spAutoFit/>
          </a:bodyPr>
          <a:lstStyle/>
          <a:p>
            <a:r>
              <a:rPr lang="en-US" sz="2800" b="1" dirty="0">
                <a:solidFill>
                  <a:schemeClr val="accent6">
                    <a:lumMod val="75000"/>
                  </a:schemeClr>
                </a:solidFill>
              </a:rPr>
              <a:t>9</a:t>
            </a:r>
            <a:r>
              <a:rPr lang="en-US" sz="2800" b="1" dirty="0" smtClean="0">
                <a:solidFill>
                  <a:schemeClr val="accent6">
                    <a:lumMod val="75000"/>
                  </a:schemeClr>
                </a:solidFill>
              </a:rPr>
              <a:t>.</a:t>
            </a:r>
            <a:r>
              <a:rPr lang="en-US" dirty="0" smtClean="0">
                <a:solidFill>
                  <a:schemeClr val="accent6">
                    <a:lumMod val="75000"/>
                  </a:schemeClr>
                </a:solidFill>
              </a:rPr>
              <a:t> Next, let’s try the “Match” feature. Select the blue smiley face.</a:t>
            </a:r>
          </a:p>
        </p:txBody>
      </p:sp>
      <p:sp>
        <p:nvSpPr>
          <p:cNvPr id="12" name="[TextBox 6]"/>
          <p:cNvSpPr txBox="1"/>
          <p:nvPr/>
        </p:nvSpPr>
        <p:spPr>
          <a:xfrm>
            <a:off x="428985" y="2552581"/>
            <a:ext cx="7267215" cy="1077218"/>
          </a:xfrm>
          <a:prstGeom prst="rect">
            <a:avLst/>
          </a:prstGeom>
          <a:noFill/>
        </p:spPr>
        <p:txBody>
          <a:bodyPr wrap="square" rtlCol="0">
            <a:spAutoFit/>
          </a:bodyPr>
          <a:lstStyle/>
          <a:p>
            <a:r>
              <a:rPr lang="en-US" sz="2800" b="1" dirty="0" smtClean="0">
                <a:solidFill>
                  <a:schemeClr val="accent6">
                    <a:lumMod val="75000"/>
                  </a:schemeClr>
                </a:solidFill>
              </a:rPr>
              <a:t>10.</a:t>
            </a:r>
            <a:r>
              <a:rPr lang="en-US" dirty="0" smtClean="0">
                <a:solidFill>
                  <a:schemeClr val="accent6">
                    <a:lumMod val="75000"/>
                  </a:schemeClr>
                </a:solidFill>
              </a:rPr>
              <a:t> Click the              button. The object will be resized to match the width of the object. You can also resize objects’ width to match their height using the                button.</a:t>
            </a:r>
          </a:p>
        </p:txBody>
      </p:sp>
      <p:pic>
        <p:nvPicPr>
          <p:cNvPr id="2" name="Picture 1"/>
          <p:cNvPicPr>
            <a:picLocks noChangeAspect="1"/>
          </p:cNvPicPr>
          <p:nvPr/>
        </p:nvPicPr>
        <p:blipFill>
          <a:blip r:embed="rId2"/>
          <a:stretch>
            <a:fillRect/>
          </a:stretch>
        </p:blipFill>
        <p:spPr>
          <a:xfrm>
            <a:off x="1876785" y="2161401"/>
            <a:ext cx="638175" cy="828675"/>
          </a:xfrm>
          <a:prstGeom prst="rect">
            <a:avLst/>
          </a:prstGeom>
        </p:spPr>
      </p:pic>
      <p:pic>
        <p:nvPicPr>
          <p:cNvPr id="3" name="Picture 2"/>
          <p:cNvPicPr>
            <a:picLocks noChangeAspect="1"/>
          </p:cNvPicPr>
          <p:nvPr/>
        </p:nvPicPr>
        <p:blipFill>
          <a:blip r:embed="rId3"/>
          <a:stretch>
            <a:fillRect/>
          </a:stretch>
        </p:blipFill>
        <p:spPr>
          <a:xfrm>
            <a:off x="914400" y="3276600"/>
            <a:ext cx="685800" cy="847725"/>
          </a:xfrm>
          <a:prstGeom prst="rect">
            <a:avLst/>
          </a:prstGeom>
        </p:spPr>
      </p:pic>
    </p:spTree>
    <p:extLst>
      <p:ext uri="{BB962C8B-B14F-4D97-AF65-F5344CB8AC3E}">
        <p14:creationId xmlns:p14="http://schemas.microsoft.com/office/powerpoint/2010/main" val="480396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spect="1"/>
          </p:cNvSpPr>
          <p:nvPr/>
        </p:nvSpPr>
        <p:spPr>
          <a:xfrm>
            <a:off x="6474259" y="1644323"/>
            <a:ext cx="381000"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p:cNvSpPr>
            <a:spLocks/>
          </p:cNvSpPr>
          <p:nvPr/>
        </p:nvSpPr>
        <p:spPr>
          <a:xfrm>
            <a:off x="6479740" y="4330699"/>
            <a:ext cx="381000" cy="7426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Up Arrow 14"/>
          <p:cNvSpPr>
            <a:spLocks noChangeAspect="1"/>
          </p:cNvSpPr>
          <p:nvPr/>
        </p:nvSpPr>
        <p:spPr>
          <a:xfrm>
            <a:off x="6400800" y="1307275"/>
            <a:ext cx="527919" cy="249700"/>
          </a:xfrm>
          <a:prstGeom prst="upArrow">
            <a:avLst>
              <a:gd name="adj1" fmla="val 72415"/>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Up Arrow 18"/>
          <p:cNvSpPr/>
          <p:nvPr/>
        </p:nvSpPr>
        <p:spPr>
          <a:xfrm>
            <a:off x="6406281" y="4050475"/>
            <a:ext cx="527919" cy="249700"/>
          </a:xfrm>
          <a:prstGeom prst="upArrow">
            <a:avLst>
              <a:gd name="adj1" fmla="val 72415"/>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a:spLocks noChangeAspect="1"/>
          </p:cNvSpPr>
          <p:nvPr/>
        </p:nvSpPr>
        <p:spPr>
          <a:xfrm>
            <a:off x="6474259" y="2362200"/>
            <a:ext cx="381000" cy="152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p:cNvSpPr>
            <a:spLocks/>
          </p:cNvSpPr>
          <p:nvPr/>
        </p:nvSpPr>
        <p:spPr>
          <a:xfrm>
            <a:off x="6479740" y="5105400"/>
            <a:ext cx="381000" cy="152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6]"/>
          <p:cNvSpPr txBox="1"/>
          <p:nvPr/>
        </p:nvSpPr>
        <p:spPr>
          <a:xfrm>
            <a:off x="457200" y="543580"/>
            <a:ext cx="7267215" cy="523220"/>
          </a:xfrm>
          <a:prstGeom prst="rect">
            <a:avLst/>
          </a:prstGeom>
          <a:noFill/>
        </p:spPr>
        <p:txBody>
          <a:bodyPr wrap="square" rtlCol="0">
            <a:spAutoFit/>
          </a:bodyPr>
          <a:lstStyle/>
          <a:p>
            <a:r>
              <a:rPr lang="en-US" sz="2800" b="1" dirty="0" smtClean="0">
                <a:solidFill>
                  <a:schemeClr val="accent6">
                    <a:lumMod val="75000"/>
                  </a:schemeClr>
                </a:solidFill>
              </a:rPr>
              <a:t>11.</a:t>
            </a:r>
            <a:r>
              <a:rPr lang="en-US" dirty="0" smtClean="0">
                <a:solidFill>
                  <a:schemeClr val="accent6">
                    <a:lumMod val="75000"/>
                  </a:schemeClr>
                </a:solidFill>
              </a:rPr>
              <a:t> Next, let’s try the “Adjust Slightly” feature. Select the green bar.</a:t>
            </a:r>
          </a:p>
        </p:txBody>
      </p:sp>
      <p:sp>
        <p:nvSpPr>
          <p:cNvPr id="65" name="TextBox 20"/>
          <p:cNvSpPr txBox="1"/>
          <p:nvPr/>
        </p:nvSpPr>
        <p:spPr>
          <a:xfrm>
            <a:off x="609600" y="5715000"/>
            <a:ext cx="8001000" cy="923330"/>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smtClean="0">
                <a:solidFill>
                  <a:schemeClr val="accent6">
                    <a:lumMod val="75000"/>
                  </a:schemeClr>
                </a:solidFill>
              </a:rPr>
              <a:t> You can select the bottom anchor point                  under “Main Settings” before performing the resize operation to obtain visually appealing results for this example.</a:t>
            </a:r>
            <a:endParaRPr lang="en-SG"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4857750" y="5212315"/>
            <a:ext cx="781050" cy="866775"/>
          </a:xfrm>
          <a:prstGeom prst="rect">
            <a:avLst/>
          </a:prstGeom>
        </p:spPr>
      </p:pic>
      <p:sp>
        <p:nvSpPr>
          <p:cNvPr id="66" name="[TextBox 6]"/>
          <p:cNvSpPr txBox="1"/>
          <p:nvPr/>
        </p:nvSpPr>
        <p:spPr>
          <a:xfrm>
            <a:off x="457200" y="2600980"/>
            <a:ext cx="7267215" cy="1631216"/>
          </a:xfrm>
          <a:prstGeom prst="rect">
            <a:avLst/>
          </a:prstGeom>
          <a:noFill/>
        </p:spPr>
        <p:txBody>
          <a:bodyPr wrap="square" rtlCol="0">
            <a:spAutoFit/>
          </a:bodyPr>
          <a:lstStyle/>
          <a:p>
            <a:r>
              <a:rPr lang="en-US" sz="2800" b="1" dirty="0" smtClean="0">
                <a:solidFill>
                  <a:schemeClr val="accent6">
                    <a:lumMod val="75000"/>
                  </a:schemeClr>
                </a:solidFill>
              </a:rPr>
              <a:t>12.</a:t>
            </a:r>
            <a:r>
              <a:rPr lang="en-US" dirty="0" smtClean="0">
                <a:solidFill>
                  <a:schemeClr val="accent6">
                    <a:lumMod val="75000"/>
                  </a:schemeClr>
                </a:solidFill>
              </a:rPr>
              <a:t> Click the           button. The height of the green bar will increase slightly. Likewise, you can increase or decrease the height and width of objects using the respective buttons. The amount to increase or decrease each click can be specified in the settings window, which can be accessed by clicking on the      icon.</a:t>
            </a:r>
          </a:p>
        </p:txBody>
      </p:sp>
      <p:pic>
        <p:nvPicPr>
          <p:cNvPr id="67" name="Picture 4" descr="https://lh6.googleusercontent.com/yenEplCsk-Ov0R_blrVtOjQ-x7Z3G0xISbNUbwsrbeCYhEPKwde14L2rkfotzyvR5d8eyIp46vvbP5UN5tXjF-hFB833arvF0yfMa9nUquHNMwaKnbxxAXBfq__UxyUD9saVIB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4050" y="3905250"/>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905000" y="2191405"/>
            <a:ext cx="476250" cy="819150"/>
          </a:xfrm>
          <a:prstGeom prst="rect">
            <a:avLst/>
          </a:prstGeom>
        </p:spPr>
      </p:pic>
    </p:spTree>
    <p:extLst>
      <p:ext uri="{BB962C8B-B14F-4D97-AF65-F5344CB8AC3E}">
        <p14:creationId xmlns:p14="http://schemas.microsoft.com/office/powerpoint/2010/main" val="2893398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smtClean="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smtClean="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smtClean="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smtClean="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smtClean="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smtClean="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smtClean="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smtClean="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smtClean="0">
                <a:solidFill>
                  <a:schemeClr val="accent6">
                    <a:lumMod val="75000"/>
                  </a:schemeClr>
                </a:solidFill>
              </a:rPr>
              <a:t>13.</a:t>
            </a:r>
            <a:r>
              <a:rPr lang="en-US" dirty="0" smtClean="0">
                <a:solidFill>
                  <a:schemeClr val="accent6">
                    <a:lumMod val="75000"/>
                  </a:schemeClr>
                </a:solidFill>
              </a:rPr>
              <a:t> Next, let’s try the “Adjust Proportionally” feature. Select the leftmost giraffe, followed by the second, and the rightmost.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smtClean="0">
                <a:solidFill>
                  <a:schemeClr val="accent6">
                    <a:lumMod val="75000"/>
                  </a:schemeClr>
                </a:solidFill>
              </a:rPr>
              <a:t>14.</a:t>
            </a:r>
            <a:r>
              <a:rPr lang="en-US" dirty="0" smtClean="0">
                <a:solidFill>
                  <a:schemeClr val="accent6">
                    <a:lumMod val="75000"/>
                  </a:schemeClr>
                </a:solidFill>
              </a:rPr>
              <a:t> Click the           button. A dialog box will appear. Enter 1980, 2870 and 3911 into the first, second and third text field respectively. Click OK, or press the ‘Enter’ key.</a:t>
            </a:r>
          </a:p>
        </p:txBody>
      </p:sp>
      <p:pic>
        <p:nvPicPr>
          <p:cNvPr id="2" name="Picture 1"/>
          <p:cNvPicPr>
            <a:picLocks noChangeAspect="1"/>
          </p:cNvPicPr>
          <p:nvPr/>
        </p:nvPicPr>
        <p:blipFill>
          <a:blip r:embed="rId5"/>
          <a:stretch>
            <a:fillRect/>
          </a:stretch>
        </p:blipFill>
        <p:spPr>
          <a:xfrm>
            <a:off x="1828799" y="1139785"/>
            <a:ext cx="457200" cy="714375"/>
          </a:xfrm>
          <a:prstGeom prst="rect">
            <a:avLst/>
          </a:prstGeom>
        </p:spPr>
      </p:pic>
      <p:sp>
        <p:nvSpPr>
          <p:cNvPr id="31" name="TextBox 20"/>
          <p:cNvSpPr txBox="1"/>
          <p:nvPr/>
        </p:nvSpPr>
        <p:spPr>
          <a:xfrm>
            <a:off x="609600" y="5715000"/>
            <a:ext cx="8001000" cy="923330"/>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smtClean="0">
                <a:solidFill>
                  <a:schemeClr val="accent6">
                    <a:lumMod val="75000"/>
                  </a:schemeClr>
                </a:solidFill>
              </a:rPr>
              <a:t> You can check the “Maintain Aspect Ratio” option under “Main Settings”, and select the bottom anchor point before performing the resize operation to obtain visually appealing results for this example.</a:t>
            </a:r>
            <a:endParaRPr lang="en-SG" dirty="0">
              <a:solidFill>
                <a:schemeClr val="accent6">
                  <a:lumMod val="75000"/>
                </a:schemeClr>
              </a:solidFill>
            </a:endParaRPr>
          </a:p>
        </p:txBody>
      </p:sp>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30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457200" y="228600"/>
            <a:ext cx="7267215" cy="1077218"/>
          </a:xfrm>
          <a:prstGeom prst="rect">
            <a:avLst/>
          </a:prstGeom>
          <a:noFill/>
        </p:spPr>
        <p:txBody>
          <a:bodyPr wrap="square" rtlCol="0">
            <a:spAutoFit/>
          </a:bodyPr>
          <a:lstStyle/>
          <a:p>
            <a:r>
              <a:rPr lang="en-US" sz="2800" b="1" dirty="0" smtClean="0">
                <a:solidFill>
                  <a:schemeClr val="accent6">
                    <a:lumMod val="75000"/>
                  </a:schemeClr>
                </a:solidFill>
              </a:rPr>
              <a:t>15.</a:t>
            </a:r>
            <a:r>
              <a:rPr lang="en-US" dirty="0" smtClean="0">
                <a:solidFill>
                  <a:schemeClr val="accent6">
                    <a:lumMod val="75000"/>
                  </a:schemeClr>
                </a:solidFill>
              </a:rPr>
              <a:t> The height of the 2</a:t>
            </a:r>
            <a:r>
              <a:rPr lang="en-US" baseline="30000" dirty="0" smtClean="0">
                <a:solidFill>
                  <a:schemeClr val="accent6">
                    <a:lumMod val="75000"/>
                  </a:schemeClr>
                </a:solidFill>
              </a:rPr>
              <a:t>nd</a:t>
            </a:r>
            <a:r>
              <a:rPr lang="en-US" dirty="0" smtClean="0">
                <a:solidFill>
                  <a:schemeClr val="accent6">
                    <a:lumMod val="75000"/>
                  </a:schemeClr>
                </a:solidFill>
              </a:rPr>
              <a:t> and 3</a:t>
            </a:r>
            <a:r>
              <a:rPr lang="en-US" baseline="30000" dirty="0" smtClean="0">
                <a:solidFill>
                  <a:schemeClr val="accent6">
                    <a:lumMod val="75000"/>
                  </a:schemeClr>
                </a:solidFill>
              </a:rPr>
              <a:t>rd</a:t>
            </a:r>
            <a:r>
              <a:rPr lang="en-US" dirty="0" smtClean="0">
                <a:solidFill>
                  <a:schemeClr val="accent6">
                    <a:lumMod val="75000"/>
                  </a:schemeClr>
                </a:solidFill>
              </a:rPr>
              <a:t> giraffes will be resized proportionally to the 1</a:t>
            </a:r>
            <a:r>
              <a:rPr lang="en-US" baseline="30000" dirty="0" smtClean="0">
                <a:solidFill>
                  <a:schemeClr val="accent6">
                    <a:lumMod val="75000"/>
                  </a:schemeClr>
                </a:solidFill>
              </a:rPr>
              <a:t>st</a:t>
            </a:r>
            <a:r>
              <a:rPr lang="en-US" dirty="0" smtClean="0">
                <a:solidFill>
                  <a:schemeClr val="accent6">
                    <a:lumMod val="75000"/>
                  </a:schemeClr>
                </a:solidFill>
              </a:rPr>
              <a:t> giraffe. Likewise, you can resize height and area of objects proportionally using the respective buttons.</a:t>
            </a:r>
          </a:p>
        </p:txBody>
      </p:sp>
      <p:pic>
        <p:nvPicPr>
          <p:cNvPr id="3" name="Picture 2" descr="C:\Users\dcsdcr\AppData\Local\Microsoft\Windows\Temporary Internet Files\Content.IE5\C5A0XSX2\Giraffe-contour-11204-large[1].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5800" y="34693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dcsdcr\AppData\Local\Microsoft\Windows\Temporary Internet Files\Content.IE5\C5A0XSX2\Giraffe-contour-11204-large[1].png"/>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0293" y="2872525"/>
            <a:ext cx="838014" cy="1924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dcsdcr\AppData\Local\Microsoft\Windows\Temporary Internet Files\Content.IE5\C5A0XSX2\Giraffe-contour-11204-large[1].png"/>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15610" y="2174425"/>
            <a:ext cx="1141978" cy="26227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4"/>
          <p:cNvCxnSpPr/>
          <p:nvPr/>
        </p:nvCxnSpPr>
        <p:spPr>
          <a:xfrm>
            <a:off x="4114800" y="16405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114800" y="49933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a:off x="4038600" y="41220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p:cNvCxnSpPr/>
          <p:nvPr/>
        </p:nvCxnSpPr>
        <p:spPr>
          <a:xfrm>
            <a:off x="4038600" y="34285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4"/>
          <p:cNvCxnSpPr/>
          <p:nvPr/>
        </p:nvCxnSpPr>
        <p:spPr>
          <a:xfrm>
            <a:off x="4038600" y="27351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5"/>
          <p:cNvCxnSpPr/>
          <p:nvPr/>
        </p:nvCxnSpPr>
        <p:spPr>
          <a:xfrm>
            <a:off x="4038600" y="20417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2"/>
          <p:cNvSpPr txBox="1"/>
          <p:nvPr/>
        </p:nvSpPr>
        <p:spPr>
          <a:xfrm>
            <a:off x="3505200" y="3992464"/>
            <a:ext cx="533400" cy="276999"/>
          </a:xfrm>
          <a:prstGeom prst="rect">
            <a:avLst/>
          </a:prstGeom>
          <a:noFill/>
        </p:spPr>
        <p:txBody>
          <a:bodyPr wrap="square" rtlCol="0">
            <a:spAutoFit/>
          </a:bodyPr>
          <a:lstStyle/>
          <a:p>
            <a:pPr algn="r"/>
            <a:r>
              <a:rPr lang="en-US" sz="1200" dirty="0" smtClean="0">
                <a:solidFill>
                  <a:schemeClr val="bg1">
                    <a:lumMod val="65000"/>
                  </a:schemeClr>
                </a:solidFill>
              </a:rPr>
              <a:t>1000</a:t>
            </a:r>
            <a:endParaRPr lang="en-SG" sz="1200" dirty="0">
              <a:solidFill>
                <a:schemeClr val="bg1">
                  <a:lumMod val="65000"/>
                </a:schemeClr>
              </a:solidFill>
            </a:endParaRPr>
          </a:p>
        </p:txBody>
      </p:sp>
      <p:sp>
        <p:nvSpPr>
          <p:cNvPr id="13" name="TextBox 17"/>
          <p:cNvSpPr txBox="1"/>
          <p:nvPr/>
        </p:nvSpPr>
        <p:spPr>
          <a:xfrm>
            <a:off x="3505200" y="3290084"/>
            <a:ext cx="533400" cy="276999"/>
          </a:xfrm>
          <a:prstGeom prst="rect">
            <a:avLst/>
          </a:prstGeom>
          <a:noFill/>
        </p:spPr>
        <p:txBody>
          <a:bodyPr wrap="square" rtlCol="0">
            <a:spAutoFit/>
          </a:bodyPr>
          <a:lstStyle/>
          <a:p>
            <a:pPr algn="r"/>
            <a:r>
              <a:rPr lang="en-US" sz="1200" dirty="0" smtClean="0">
                <a:solidFill>
                  <a:schemeClr val="bg1">
                    <a:lumMod val="65000"/>
                  </a:schemeClr>
                </a:solidFill>
              </a:rPr>
              <a:t>2000</a:t>
            </a:r>
            <a:endParaRPr lang="en-SG" sz="1200" dirty="0">
              <a:solidFill>
                <a:schemeClr val="bg1">
                  <a:lumMod val="65000"/>
                </a:schemeClr>
              </a:solidFill>
            </a:endParaRPr>
          </a:p>
        </p:txBody>
      </p:sp>
      <p:sp>
        <p:nvSpPr>
          <p:cNvPr id="14" name="TextBox 18"/>
          <p:cNvSpPr txBox="1"/>
          <p:nvPr/>
        </p:nvSpPr>
        <p:spPr>
          <a:xfrm>
            <a:off x="3505200" y="2596664"/>
            <a:ext cx="533400" cy="276999"/>
          </a:xfrm>
          <a:prstGeom prst="rect">
            <a:avLst/>
          </a:prstGeom>
          <a:noFill/>
        </p:spPr>
        <p:txBody>
          <a:bodyPr wrap="square" rtlCol="0">
            <a:spAutoFit/>
          </a:bodyPr>
          <a:lstStyle/>
          <a:p>
            <a:pPr algn="r"/>
            <a:r>
              <a:rPr lang="en-US" sz="1200" dirty="0" smtClean="0">
                <a:solidFill>
                  <a:schemeClr val="bg1">
                    <a:lumMod val="65000"/>
                  </a:schemeClr>
                </a:solidFill>
              </a:rPr>
              <a:t>3000</a:t>
            </a:r>
            <a:endParaRPr lang="en-SG" sz="1200" dirty="0">
              <a:solidFill>
                <a:schemeClr val="bg1">
                  <a:lumMod val="65000"/>
                </a:schemeClr>
              </a:solidFill>
            </a:endParaRPr>
          </a:p>
        </p:txBody>
      </p:sp>
      <p:sp>
        <p:nvSpPr>
          <p:cNvPr id="15" name="TextBox 19"/>
          <p:cNvSpPr txBox="1"/>
          <p:nvPr/>
        </p:nvSpPr>
        <p:spPr>
          <a:xfrm>
            <a:off x="3505200" y="1903244"/>
            <a:ext cx="533400" cy="276999"/>
          </a:xfrm>
          <a:prstGeom prst="rect">
            <a:avLst/>
          </a:prstGeom>
          <a:noFill/>
        </p:spPr>
        <p:txBody>
          <a:bodyPr wrap="square" rtlCol="0">
            <a:spAutoFit/>
          </a:bodyPr>
          <a:lstStyle/>
          <a:p>
            <a:pPr algn="r"/>
            <a:r>
              <a:rPr lang="en-US" sz="1200" dirty="0" smtClean="0">
                <a:solidFill>
                  <a:schemeClr val="bg1">
                    <a:lumMod val="65000"/>
                  </a:schemeClr>
                </a:solidFill>
              </a:rPr>
              <a:t>4000</a:t>
            </a:r>
            <a:endParaRPr lang="en-SG" sz="1200" dirty="0">
              <a:solidFill>
                <a:schemeClr val="bg1">
                  <a:lumMod val="65000"/>
                </a:schemeClr>
              </a:solidFill>
            </a:endParaRPr>
          </a:p>
        </p:txBody>
      </p:sp>
      <p:sp>
        <p:nvSpPr>
          <p:cNvPr id="16" name="TextBox 20"/>
          <p:cNvSpPr txBox="1"/>
          <p:nvPr/>
        </p:nvSpPr>
        <p:spPr>
          <a:xfrm>
            <a:off x="4495800" y="5008602"/>
            <a:ext cx="533400" cy="276999"/>
          </a:xfrm>
          <a:prstGeom prst="rect">
            <a:avLst/>
          </a:prstGeom>
          <a:noFill/>
        </p:spPr>
        <p:txBody>
          <a:bodyPr wrap="square" rtlCol="0">
            <a:spAutoFit/>
          </a:bodyPr>
          <a:lstStyle/>
          <a:p>
            <a:pPr algn="r"/>
            <a:r>
              <a:rPr lang="en-US" sz="1200" dirty="0" smtClean="0">
                <a:solidFill>
                  <a:schemeClr val="bg1">
                    <a:lumMod val="65000"/>
                  </a:schemeClr>
                </a:solidFill>
              </a:rPr>
              <a:t>1995</a:t>
            </a:r>
            <a:endParaRPr lang="en-SG" sz="1200" dirty="0">
              <a:solidFill>
                <a:schemeClr val="bg1">
                  <a:lumMod val="65000"/>
                </a:schemeClr>
              </a:solidFill>
            </a:endParaRPr>
          </a:p>
        </p:txBody>
      </p:sp>
      <p:sp>
        <p:nvSpPr>
          <p:cNvPr id="17" name="TextBox 21"/>
          <p:cNvSpPr txBox="1"/>
          <p:nvPr/>
        </p:nvSpPr>
        <p:spPr>
          <a:xfrm>
            <a:off x="5562600" y="5025180"/>
            <a:ext cx="533400" cy="276999"/>
          </a:xfrm>
          <a:prstGeom prst="rect">
            <a:avLst/>
          </a:prstGeom>
          <a:noFill/>
        </p:spPr>
        <p:txBody>
          <a:bodyPr wrap="square" rtlCol="0">
            <a:spAutoFit/>
          </a:bodyPr>
          <a:lstStyle/>
          <a:p>
            <a:pPr algn="r"/>
            <a:r>
              <a:rPr lang="en-US" sz="1200" dirty="0" smtClean="0">
                <a:solidFill>
                  <a:schemeClr val="bg1">
                    <a:lumMod val="65000"/>
                  </a:schemeClr>
                </a:solidFill>
              </a:rPr>
              <a:t>2005</a:t>
            </a:r>
            <a:endParaRPr lang="en-SG" sz="1200" dirty="0">
              <a:solidFill>
                <a:schemeClr val="bg1">
                  <a:lumMod val="65000"/>
                </a:schemeClr>
              </a:solidFill>
            </a:endParaRPr>
          </a:p>
        </p:txBody>
      </p:sp>
      <p:sp>
        <p:nvSpPr>
          <p:cNvPr id="18" name="TextBox 22"/>
          <p:cNvSpPr txBox="1"/>
          <p:nvPr/>
        </p:nvSpPr>
        <p:spPr>
          <a:xfrm>
            <a:off x="6781800" y="5008602"/>
            <a:ext cx="533400" cy="276999"/>
          </a:xfrm>
          <a:prstGeom prst="rect">
            <a:avLst/>
          </a:prstGeom>
          <a:noFill/>
        </p:spPr>
        <p:txBody>
          <a:bodyPr wrap="square" rtlCol="0">
            <a:spAutoFit/>
          </a:bodyPr>
          <a:lstStyle/>
          <a:p>
            <a:pPr algn="r"/>
            <a:r>
              <a:rPr lang="en-US" sz="1200" dirty="0" smtClean="0">
                <a:solidFill>
                  <a:schemeClr val="bg1">
                    <a:lumMod val="65000"/>
                  </a:schemeClr>
                </a:solidFill>
              </a:rPr>
              <a:t>2015</a:t>
            </a:r>
            <a:endParaRPr lang="en-SG" sz="1200" dirty="0">
              <a:solidFill>
                <a:schemeClr val="bg1">
                  <a:lumMod val="65000"/>
                </a:schemeClr>
              </a:solidFill>
            </a:endParaRPr>
          </a:p>
        </p:txBody>
      </p:sp>
      <p:sp>
        <p:nvSpPr>
          <p:cNvPr id="19" name="TextBox 24"/>
          <p:cNvSpPr txBox="1"/>
          <p:nvPr/>
        </p:nvSpPr>
        <p:spPr>
          <a:xfrm>
            <a:off x="4343400" y="3202384"/>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1980</a:t>
            </a:r>
            <a:endParaRPr lang="en-SG" sz="1200" b="1" dirty="0">
              <a:solidFill>
                <a:schemeClr val="accent5">
                  <a:lumMod val="75000"/>
                </a:schemeClr>
              </a:solidFill>
            </a:endParaRPr>
          </a:p>
        </p:txBody>
      </p:sp>
      <p:sp>
        <p:nvSpPr>
          <p:cNvPr id="20" name="TextBox 25"/>
          <p:cNvSpPr txBox="1"/>
          <p:nvPr/>
        </p:nvSpPr>
        <p:spPr>
          <a:xfrm>
            <a:off x="5397500" y="2596664"/>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2870</a:t>
            </a:r>
            <a:endParaRPr lang="en-SG" sz="1200" b="1" dirty="0">
              <a:solidFill>
                <a:schemeClr val="accent5">
                  <a:lumMod val="75000"/>
                </a:schemeClr>
              </a:solidFill>
            </a:endParaRPr>
          </a:p>
        </p:txBody>
      </p:sp>
      <p:sp>
        <p:nvSpPr>
          <p:cNvPr id="21" name="TextBox 26"/>
          <p:cNvSpPr txBox="1"/>
          <p:nvPr/>
        </p:nvSpPr>
        <p:spPr>
          <a:xfrm>
            <a:off x="6515100" y="1856601"/>
            <a:ext cx="533400" cy="276999"/>
          </a:xfrm>
          <a:prstGeom prst="rect">
            <a:avLst/>
          </a:prstGeom>
          <a:noFill/>
        </p:spPr>
        <p:txBody>
          <a:bodyPr wrap="square" rtlCol="0">
            <a:spAutoFit/>
          </a:bodyPr>
          <a:lstStyle/>
          <a:p>
            <a:pPr algn="r"/>
            <a:r>
              <a:rPr lang="en-US" sz="1200" b="1" dirty="0" smtClean="0">
                <a:solidFill>
                  <a:schemeClr val="accent5">
                    <a:lumMod val="75000"/>
                  </a:schemeClr>
                </a:solidFill>
              </a:rPr>
              <a:t>3911</a:t>
            </a:r>
            <a:endParaRPr lang="en-SG" sz="1200" b="1" dirty="0">
              <a:solidFill>
                <a:schemeClr val="accent5">
                  <a:lumMod val="75000"/>
                </a:schemeClr>
              </a:solidFill>
            </a:endParaRPr>
          </a:p>
        </p:txBody>
      </p:sp>
      <p:sp>
        <p:nvSpPr>
          <p:cNvPr id="22" name="TextBox 30"/>
          <p:cNvSpPr txBox="1"/>
          <p:nvPr/>
        </p:nvSpPr>
        <p:spPr>
          <a:xfrm>
            <a:off x="4192979" y="5285601"/>
            <a:ext cx="3486891" cy="276999"/>
          </a:xfrm>
          <a:prstGeom prst="rect">
            <a:avLst/>
          </a:prstGeom>
          <a:noFill/>
        </p:spPr>
        <p:txBody>
          <a:bodyPr wrap="square" rtlCol="0">
            <a:spAutoFit/>
          </a:bodyPr>
          <a:lstStyle/>
          <a:p>
            <a:pPr algn="ctr"/>
            <a:r>
              <a:rPr lang="en-US" sz="1200" b="1" dirty="0" smtClean="0">
                <a:solidFill>
                  <a:schemeClr val="accent5">
                    <a:lumMod val="75000"/>
                  </a:schemeClr>
                </a:solidFill>
              </a:rPr>
              <a:t>Giraffe population over the years</a:t>
            </a:r>
            <a:endParaRPr lang="en-SG" sz="1200" b="1" dirty="0">
              <a:solidFill>
                <a:schemeClr val="accent5">
                  <a:lumMod val="75000"/>
                </a:schemeClr>
              </a:solidFill>
            </a:endParaRPr>
          </a:p>
        </p:txBody>
      </p:sp>
    </p:spTree>
    <p:extLst>
      <p:ext uri="{BB962C8B-B14F-4D97-AF65-F5344CB8AC3E}">
        <p14:creationId xmlns:p14="http://schemas.microsoft.com/office/powerpoint/2010/main" val="4046930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https://upload.wikimedia.org/wikipedia/en/3/3a/Beagle_pupp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199" y="1305818"/>
            <a:ext cx="1779341" cy="20554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
          <p:cNvSpPr txBox="1"/>
          <p:nvPr/>
        </p:nvSpPr>
        <p:spPr>
          <a:xfrm>
            <a:off x="457200" y="228600"/>
            <a:ext cx="7267215" cy="1077218"/>
          </a:xfrm>
          <a:prstGeom prst="rect">
            <a:avLst/>
          </a:prstGeom>
          <a:noFill/>
        </p:spPr>
        <p:txBody>
          <a:bodyPr wrap="square" rtlCol="0">
            <a:spAutoFit/>
          </a:bodyPr>
          <a:lstStyle/>
          <a:p>
            <a:r>
              <a:rPr lang="en-US" sz="2800" b="1" dirty="0" smtClean="0">
                <a:solidFill>
                  <a:schemeClr val="accent6">
                    <a:lumMod val="75000"/>
                  </a:schemeClr>
                </a:solidFill>
              </a:rPr>
              <a:t>16.</a:t>
            </a:r>
            <a:r>
              <a:rPr lang="en-US" dirty="0" smtClean="0">
                <a:solidFill>
                  <a:schemeClr val="accent6">
                    <a:lumMod val="75000"/>
                  </a:schemeClr>
                </a:solidFill>
              </a:rPr>
              <a:t> Next, let’s try out the settings of </a:t>
            </a:r>
            <a:r>
              <a:rPr lang="en-US" b="1" dirty="0" smtClean="0">
                <a:solidFill>
                  <a:schemeClr val="accent6">
                    <a:lumMod val="75000"/>
                  </a:schemeClr>
                </a:solidFill>
              </a:rPr>
              <a:t>Resize Lab</a:t>
            </a:r>
            <a:r>
              <a:rPr lang="en-US" dirty="0" smtClean="0">
                <a:solidFill>
                  <a:schemeClr val="accent6">
                    <a:lumMod val="75000"/>
                  </a:schemeClr>
                </a:solidFill>
              </a:rPr>
              <a:t>. We will first use the “Maintain Aspect Ratio” setting. </a:t>
            </a:r>
            <a:r>
              <a:rPr lang="en-US" dirty="0">
                <a:solidFill>
                  <a:schemeClr val="accent6">
                    <a:lumMod val="75000"/>
                  </a:schemeClr>
                </a:solidFill>
              </a:rPr>
              <a:t>Check the “Maintain Aspect Ratio” </a:t>
            </a:r>
            <a:r>
              <a:rPr lang="en-US" dirty="0" smtClean="0">
                <a:solidFill>
                  <a:schemeClr val="accent6">
                    <a:lumMod val="75000"/>
                  </a:schemeClr>
                </a:solidFill>
              </a:rPr>
              <a:t>setting. Select the picture below.</a:t>
            </a:r>
          </a:p>
        </p:txBody>
      </p:sp>
      <p:sp>
        <p:nvSpPr>
          <p:cNvPr id="13" name="[TextBox 6]"/>
          <p:cNvSpPr txBox="1"/>
          <p:nvPr/>
        </p:nvSpPr>
        <p:spPr>
          <a:xfrm>
            <a:off x="633592" y="4132183"/>
            <a:ext cx="7267215" cy="1631216"/>
          </a:xfrm>
          <a:prstGeom prst="rect">
            <a:avLst/>
          </a:prstGeom>
          <a:noFill/>
        </p:spPr>
        <p:txBody>
          <a:bodyPr wrap="square" rtlCol="0">
            <a:spAutoFit/>
          </a:bodyPr>
          <a:lstStyle/>
          <a:p>
            <a:r>
              <a:rPr lang="en-US" sz="2800" b="1" dirty="0" smtClean="0">
                <a:solidFill>
                  <a:schemeClr val="accent6">
                    <a:lumMod val="75000"/>
                  </a:schemeClr>
                </a:solidFill>
              </a:rPr>
              <a:t>17.</a:t>
            </a:r>
            <a:r>
              <a:rPr lang="en-US" dirty="0" smtClean="0">
                <a:solidFill>
                  <a:schemeClr val="accent6">
                    <a:lumMod val="75000"/>
                  </a:schemeClr>
                </a:solidFill>
              </a:rPr>
              <a:t> Click the “Increase Height”             button. Notice how the width increases proportionally as well, while maintaining the aspect ratio of the picture. When this option is checked, all </a:t>
            </a:r>
            <a:r>
              <a:rPr lang="en-US" b="1" dirty="0" smtClean="0">
                <a:solidFill>
                  <a:schemeClr val="accent6">
                    <a:lumMod val="75000"/>
                  </a:schemeClr>
                </a:solidFill>
              </a:rPr>
              <a:t>Resize Lab</a:t>
            </a:r>
            <a:r>
              <a:rPr lang="en-US" dirty="0" smtClean="0">
                <a:solidFill>
                  <a:schemeClr val="accent6">
                    <a:lumMod val="75000"/>
                  </a:schemeClr>
                </a:solidFill>
              </a:rPr>
              <a:t> functions will resize objects while maintaining their aspect ratio whenever possible. You can also drag and resize objects with their aspect ratios locked using this option. </a:t>
            </a:r>
          </a:p>
        </p:txBody>
      </p:sp>
      <p:pic>
        <p:nvPicPr>
          <p:cNvPr id="14" name="Picture 7"/>
          <p:cNvPicPr>
            <a:picLocks noChangeAspect="1"/>
          </p:cNvPicPr>
          <p:nvPr/>
        </p:nvPicPr>
        <p:blipFill>
          <a:blip r:embed="rId4"/>
          <a:stretch>
            <a:fillRect/>
          </a:stretch>
        </p:blipFill>
        <p:spPr>
          <a:xfrm>
            <a:off x="3810000" y="3741003"/>
            <a:ext cx="476250" cy="819150"/>
          </a:xfrm>
          <a:prstGeom prst="rect">
            <a:avLst/>
          </a:prstGeom>
        </p:spPr>
      </p:pic>
      <p:sp>
        <p:nvSpPr>
          <p:cNvPr id="16" name="TextBox 20"/>
          <p:cNvSpPr txBox="1"/>
          <p:nvPr/>
        </p:nvSpPr>
        <p:spPr>
          <a:xfrm>
            <a:off x="609600" y="6059269"/>
            <a:ext cx="8001000" cy="646331"/>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smtClean="0">
                <a:solidFill>
                  <a:schemeClr val="accent6">
                    <a:lumMod val="75000"/>
                  </a:schemeClr>
                </a:solidFill>
              </a:rPr>
              <a:t> Alternatively, press and hold the “Shift” key to lock aspect ratio of objects when resizing them by dragging.</a:t>
            </a:r>
            <a:endParaRPr lang="en-SG" dirty="0">
              <a:solidFill>
                <a:schemeClr val="accent6">
                  <a:lumMod val="75000"/>
                </a:schemeClr>
              </a:solidFill>
            </a:endParaRPr>
          </a:p>
        </p:txBody>
      </p:sp>
    </p:spTree>
    <p:extLst>
      <p:ext uri="{BB962C8B-B14F-4D97-AF65-F5344CB8AC3E}">
        <p14:creationId xmlns:p14="http://schemas.microsoft.com/office/powerpoint/2010/main" val="3968753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Arrow Connector 2"/>
          <p:cNvCxnSpPr>
            <a:cxnSpLocks noChangeAspect="1"/>
          </p:cNvCxnSpPr>
          <p:nvPr/>
        </p:nvCxnSpPr>
        <p:spPr>
          <a:xfrm flipV="1">
            <a:off x="3483538" y="1339971"/>
            <a:ext cx="0" cy="125082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4"/>
          <p:cNvCxnSpPr>
            <a:cxnSpLocks noChangeAspect="1"/>
          </p:cNvCxnSpPr>
          <p:nvPr/>
        </p:nvCxnSpPr>
        <p:spPr>
          <a:xfrm>
            <a:off x="3483538" y="2590799"/>
            <a:ext cx="1393262"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7"/>
          <p:cNvCxnSpPr/>
          <p:nvPr/>
        </p:nvCxnSpPr>
        <p:spPr>
          <a:xfrm flipV="1">
            <a:off x="3483538" y="1296944"/>
            <a:ext cx="1281893" cy="12938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a:spLocks noChangeAspect="1"/>
          </p:cNvSpPr>
          <p:nvPr/>
        </p:nvSpPr>
        <p:spPr>
          <a:xfrm>
            <a:off x="3483537" y="2033417"/>
            <a:ext cx="551229" cy="557382"/>
          </a:xfrm>
          <a:prstGeom prst="rect">
            <a:avLst/>
          </a:prstGeom>
          <a:solidFill>
            <a:srgbClr val="EA6B13">
              <a:alpha val="80000"/>
            </a:srgbClr>
          </a:solidFill>
          <a:ln w="31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6]"/>
          <p:cNvSpPr txBox="1">
            <a:spLocks noChangeAspect="1"/>
          </p:cNvSpPr>
          <p:nvPr/>
        </p:nvSpPr>
        <p:spPr>
          <a:xfrm>
            <a:off x="457200" y="495181"/>
            <a:ext cx="7267215" cy="1077218"/>
          </a:xfrm>
          <a:prstGeom prst="rect">
            <a:avLst/>
          </a:prstGeom>
          <a:noFill/>
        </p:spPr>
        <p:txBody>
          <a:bodyPr wrap="square" rtlCol="0">
            <a:spAutoFit/>
          </a:bodyPr>
          <a:lstStyle/>
          <a:p>
            <a:r>
              <a:rPr lang="en-US" sz="2800" b="1" dirty="0" smtClean="0">
                <a:solidFill>
                  <a:schemeClr val="accent6">
                    <a:lumMod val="75000"/>
                  </a:schemeClr>
                </a:solidFill>
              </a:rPr>
              <a:t>18.</a:t>
            </a:r>
            <a:r>
              <a:rPr lang="en-US" dirty="0" smtClean="0">
                <a:solidFill>
                  <a:schemeClr val="accent6">
                    <a:lumMod val="75000"/>
                  </a:schemeClr>
                </a:solidFill>
              </a:rPr>
              <a:t> Next, let’s try the “Anchor Point” setting. Select the “Bottom Left” option. Ensure that “Maintain Aspect Ratio” is checked. Select the orange box.</a:t>
            </a:r>
          </a:p>
        </p:txBody>
      </p:sp>
      <p:pic>
        <p:nvPicPr>
          <p:cNvPr id="11" name="Picture 10"/>
          <p:cNvPicPr>
            <a:picLocks noChangeAspect="1"/>
          </p:cNvPicPr>
          <p:nvPr/>
        </p:nvPicPr>
        <p:blipFill>
          <a:blip r:embed="rId3"/>
          <a:stretch>
            <a:fillRect/>
          </a:stretch>
        </p:blipFill>
        <p:spPr>
          <a:xfrm>
            <a:off x="7239000" y="76200"/>
            <a:ext cx="819150" cy="866775"/>
          </a:xfrm>
          <a:prstGeom prst="rect">
            <a:avLst/>
          </a:prstGeom>
        </p:spPr>
      </p:pic>
      <p:sp>
        <p:nvSpPr>
          <p:cNvPr id="134" name="[TextBox 6]"/>
          <p:cNvSpPr txBox="1"/>
          <p:nvPr/>
        </p:nvSpPr>
        <p:spPr>
          <a:xfrm>
            <a:off x="457200" y="3238381"/>
            <a:ext cx="7267215" cy="1077218"/>
          </a:xfrm>
          <a:prstGeom prst="rect">
            <a:avLst/>
          </a:prstGeom>
          <a:noFill/>
        </p:spPr>
        <p:txBody>
          <a:bodyPr wrap="square" rtlCol="0">
            <a:spAutoFit/>
          </a:bodyPr>
          <a:lstStyle/>
          <a:p>
            <a:r>
              <a:rPr lang="en-US" sz="2800" b="1" dirty="0" smtClean="0">
                <a:solidFill>
                  <a:schemeClr val="accent6">
                    <a:lumMod val="75000"/>
                  </a:schemeClr>
                </a:solidFill>
              </a:rPr>
              <a:t>19.</a:t>
            </a:r>
            <a:r>
              <a:rPr lang="en-US" dirty="0" smtClean="0">
                <a:solidFill>
                  <a:schemeClr val="accent6">
                    <a:lumMod val="75000"/>
                  </a:schemeClr>
                </a:solidFill>
              </a:rPr>
              <a:t> Click the “Increase Height”           button. Notice how the bottom left part of the object is locked during the resize operation. The anchor point applies to all </a:t>
            </a:r>
            <a:r>
              <a:rPr lang="en-US" b="1" dirty="0" smtClean="0">
                <a:solidFill>
                  <a:schemeClr val="accent6">
                    <a:lumMod val="75000"/>
                  </a:schemeClr>
                </a:solidFill>
              </a:rPr>
              <a:t>Resize Lab</a:t>
            </a:r>
            <a:r>
              <a:rPr lang="en-US" dirty="0" smtClean="0">
                <a:solidFill>
                  <a:schemeClr val="accent6">
                    <a:lumMod val="75000"/>
                  </a:schemeClr>
                </a:solidFill>
              </a:rPr>
              <a:t> functions except “Stretch / Shrink to Align”.</a:t>
            </a:r>
          </a:p>
        </p:txBody>
      </p:sp>
      <p:pic>
        <p:nvPicPr>
          <p:cNvPr id="135" name="Picture 7"/>
          <p:cNvPicPr>
            <a:picLocks noChangeAspect="1"/>
          </p:cNvPicPr>
          <p:nvPr/>
        </p:nvPicPr>
        <p:blipFill>
          <a:blip r:embed="rId4"/>
          <a:stretch>
            <a:fillRect/>
          </a:stretch>
        </p:blipFill>
        <p:spPr>
          <a:xfrm>
            <a:off x="3581400" y="2895600"/>
            <a:ext cx="476250" cy="819150"/>
          </a:xfrm>
          <a:prstGeom prst="rect">
            <a:avLst/>
          </a:prstGeom>
        </p:spPr>
      </p:pic>
    </p:spTree>
    <p:extLst>
      <p:ext uri="{BB962C8B-B14F-4D97-AF65-F5344CB8AC3E}">
        <p14:creationId xmlns:p14="http://schemas.microsoft.com/office/powerpoint/2010/main" val="9169892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2"/>
          <p:cNvSpPr>
            <a:spLocks/>
          </p:cNvSpPr>
          <p:nvPr/>
        </p:nvSpPr>
        <p:spPr>
          <a:xfrm>
            <a:off x="609600" y="2294834"/>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Left Arrow 4"/>
          <p:cNvSpPr/>
          <p:nvPr/>
        </p:nvSpPr>
        <p:spPr>
          <a:xfrm rot="8126086">
            <a:off x="2496845" y="1433775"/>
            <a:ext cx="2098096" cy="1243504"/>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096" h="1243504">
                <a:moveTo>
                  <a:pt x="0" y="621752"/>
                </a:moveTo>
                <a:lnTo>
                  <a:pt x="621752" y="0"/>
                </a:lnTo>
                <a:lnTo>
                  <a:pt x="621752" y="310876"/>
                </a:lnTo>
                <a:lnTo>
                  <a:pt x="1469224" y="310876"/>
                </a:lnTo>
                <a:lnTo>
                  <a:pt x="2098096" y="963778"/>
                </a:lnTo>
                <a:lnTo>
                  <a:pt x="621752" y="932628"/>
                </a:lnTo>
                <a:lnTo>
                  <a:pt x="621752" y="1243504"/>
                </a:lnTo>
                <a:lnTo>
                  <a:pt x="0" y="621752"/>
                </a:lnTo>
                <a:close/>
              </a:path>
            </a:pathLst>
          </a:custGeom>
          <a:solidFill>
            <a:srgbClr val="0070C0"/>
          </a:solidFill>
          <a:ln>
            <a:solidFill>
              <a:srgbClr val="0070C0"/>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Left Arrow 4"/>
          <p:cNvSpPr/>
          <p:nvPr/>
        </p:nvSpPr>
        <p:spPr>
          <a:xfrm rot="8126086">
            <a:off x="4554245" y="1433775"/>
            <a:ext cx="2098096" cy="1243504"/>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096" h="1243504">
                <a:moveTo>
                  <a:pt x="0" y="621752"/>
                </a:moveTo>
                <a:lnTo>
                  <a:pt x="621752" y="0"/>
                </a:lnTo>
                <a:lnTo>
                  <a:pt x="621752" y="310876"/>
                </a:lnTo>
                <a:lnTo>
                  <a:pt x="1469224" y="310876"/>
                </a:lnTo>
                <a:lnTo>
                  <a:pt x="2098096" y="963778"/>
                </a:lnTo>
                <a:lnTo>
                  <a:pt x="621752" y="932628"/>
                </a:lnTo>
                <a:lnTo>
                  <a:pt x="621752" y="1243504"/>
                </a:lnTo>
                <a:lnTo>
                  <a:pt x="0" y="621752"/>
                </a:lnTo>
                <a:close/>
              </a:path>
            </a:pathLst>
          </a:custGeom>
          <a:solidFill>
            <a:srgbClr val="F79545"/>
          </a:solidFill>
          <a:ln>
            <a:solidFill>
              <a:srgbClr val="F79545"/>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TextBox 6]"/>
          <p:cNvSpPr txBox="1">
            <a:spLocks noChangeAspect="1"/>
          </p:cNvSpPr>
          <p:nvPr/>
        </p:nvSpPr>
        <p:spPr>
          <a:xfrm>
            <a:off x="457200" y="228600"/>
            <a:ext cx="8229600" cy="800219"/>
          </a:xfrm>
          <a:prstGeom prst="rect">
            <a:avLst/>
          </a:prstGeom>
          <a:noFill/>
        </p:spPr>
        <p:txBody>
          <a:bodyPr wrap="square" rtlCol="0">
            <a:spAutoFit/>
          </a:bodyPr>
          <a:lstStyle/>
          <a:p>
            <a:r>
              <a:rPr lang="en-US" sz="2800" b="1" dirty="0" smtClean="0">
                <a:solidFill>
                  <a:schemeClr val="accent6">
                    <a:lumMod val="75000"/>
                  </a:schemeClr>
                </a:solidFill>
              </a:rPr>
              <a:t>20.</a:t>
            </a:r>
            <a:r>
              <a:rPr lang="en-US" dirty="0" smtClean="0">
                <a:solidFill>
                  <a:schemeClr val="accent6">
                    <a:lumMod val="75000"/>
                  </a:schemeClr>
                </a:solidFill>
              </a:rPr>
              <a:t> Next, let’s try the “Visual/Actual Dimensions” setting. Select the “Right” anchor point.                  Select the “Use Visual Dimensions” option.</a:t>
            </a:r>
          </a:p>
        </p:txBody>
      </p:sp>
      <p:sp>
        <p:nvSpPr>
          <p:cNvPr id="115" name="[TextBox 6]"/>
          <p:cNvSpPr txBox="1">
            <a:spLocks noChangeAspect="1"/>
          </p:cNvSpPr>
          <p:nvPr/>
        </p:nvSpPr>
        <p:spPr>
          <a:xfrm>
            <a:off x="457200" y="3448050"/>
            <a:ext cx="7267215" cy="1077218"/>
          </a:xfrm>
          <a:prstGeom prst="rect">
            <a:avLst/>
          </a:prstGeom>
          <a:noFill/>
        </p:spPr>
        <p:txBody>
          <a:bodyPr wrap="square" rtlCol="0">
            <a:spAutoFit/>
          </a:bodyPr>
          <a:lstStyle/>
          <a:p>
            <a:r>
              <a:rPr lang="en-US" sz="2800" b="1" dirty="0" smtClean="0">
                <a:solidFill>
                  <a:schemeClr val="accent6">
                    <a:lumMod val="75000"/>
                  </a:schemeClr>
                </a:solidFill>
              </a:rPr>
              <a:t>21.</a:t>
            </a:r>
            <a:r>
              <a:rPr lang="en-US" dirty="0" smtClean="0">
                <a:solidFill>
                  <a:schemeClr val="accent6">
                    <a:lumMod val="75000"/>
                  </a:schemeClr>
                </a:solidFill>
              </a:rPr>
              <a:t> Select the orange arrow. Click the “Increase Width”           button. The orange arrow grows towards the left, like how we would expect the arrow to resize visually.</a:t>
            </a:r>
          </a:p>
        </p:txBody>
      </p:sp>
      <p:pic>
        <p:nvPicPr>
          <p:cNvPr id="2" name="Picture 1"/>
          <p:cNvPicPr>
            <a:picLocks noChangeAspect="1"/>
          </p:cNvPicPr>
          <p:nvPr/>
        </p:nvPicPr>
        <p:blipFill>
          <a:blip r:embed="rId2"/>
          <a:stretch>
            <a:fillRect/>
          </a:stretch>
        </p:blipFill>
        <p:spPr>
          <a:xfrm>
            <a:off x="5838825" y="3162419"/>
            <a:ext cx="485775" cy="781050"/>
          </a:xfrm>
          <a:prstGeom prst="rect">
            <a:avLst/>
          </a:prstGeom>
        </p:spPr>
      </p:pic>
      <p:sp>
        <p:nvSpPr>
          <p:cNvPr id="116" name="Rectangle 2"/>
          <p:cNvSpPr>
            <a:spLocks/>
          </p:cNvSpPr>
          <p:nvPr/>
        </p:nvSpPr>
        <p:spPr>
          <a:xfrm>
            <a:off x="609600" y="5613399"/>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7" name="Left Arrow 4"/>
          <p:cNvSpPr/>
          <p:nvPr/>
        </p:nvSpPr>
        <p:spPr>
          <a:xfrm rot="8126086">
            <a:off x="2496845" y="4752340"/>
            <a:ext cx="2098096" cy="1243504"/>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096" h="1243504">
                <a:moveTo>
                  <a:pt x="0" y="621752"/>
                </a:moveTo>
                <a:lnTo>
                  <a:pt x="621752" y="0"/>
                </a:lnTo>
                <a:lnTo>
                  <a:pt x="621752" y="310876"/>
                </a:lnTo>
                <a:lnTo>
                  <a:pt x="1469224" y="310876"/>
                </a:lnTo>
                <a:lnTo>
                  <a:pt x="2098096" y="963778"/>
                </a:lnTo>
                <a:lnTo>
                  <a:pt x="621752" y="932628"/>
                </a:lnTo>
                <a:lnTo>
                  <a:pt x="621752" y="1243504"/>
                </a:lnTo>
                <a:lnTo>
                  <a:pt x="0" y="621752"/>
                </a:lnTo>
                <a:close/>
              </a:path>
            </a:pathLst>
          </a:custGeom>
          <a:solidFill>
            <a:srgbClr val="0070C0"/>
          </a:solidFill>
          <a:ln>
            <a:solidFill>
              <a:srgbClr val="0070C0"/>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Left Arrow 4"/>
          <p:cNvSpPr/>
          <p:nvPr/>
        </p:nvSpPr>
        <p:spPr>
          <a:xfrm>
            <a:off x="4107890" y="4631280"/>
            <a:ext cx="2242799" cy="1259141"/>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 name="connsiteX0" fmla="*/ 1796444 w 2098096"/>
              <a:gd name="connsiteY0" fmla="*/ 0 h 1357891"/>
              <a:gd name="connsiteX1" fmla="*/ 621752 w 2098096"/>
              <a:gd name="connsiteY1" fmla="*/ 114387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967841 w 2098096"/>
              <a:gd name="connsiteY3" fmla="*/ 1252470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621752 w 1796444"/>
              <a:gd name="connsiteY5" fmla="*/ 1047015 h 1357891"/>
              <a:gd name="connsiteX6" fmla="*/ 621752 w 1796444"/>
              <a:gd name="connsiteY6" fmla="*/ 1357891 h 1357891"/>
              <a:gd name="connsiteX7" fmla="*/ 0 w 1796444"/>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1135328 w 1796444"/>
              <a:gd name="connsiteY5" fmla="*/ 214813 h 1357891"/>
              <a:gd name="connsiteX6" fmla="*/ 621752 w 1796444"/>
              <a:gd name="connsiteY6" fmla="*/ 1357891 h 1357891"/>
              <a:gd name="connsiteX7" fmla="*/ 0 w 1796444"/>
              <a:gd name="connsiteY7" fmla="*/ 736139 h 1357891"/>
              <a:gd name="connsiteX0" fmla="*/ 1796444 w 1796444"/>
              <a:gd name="connsiteY0" fmla="*/ 6671 h 1259141"/>
              <a:gd name="connsiteX1" fmla="*/ 1789772 w 1796444"/>
              <a:gd name="connsiteY1" fmla="*/ 885937 h 1259141"/>
              <a:gd name="connsiteX2" fmla="*/ 1571624 w 1796444"/>
              <a:gd name="connsiteY2" fmla="*/ 664453 h 1259141"/>
              <a:gd name="connsiteX3" fmla="*/ 967841 w 1796444"/>
              <a:gd name="connsiteY3" fmla="*/ 1259141 h 1259141"/>
              <a:gd name="connsiteX4" fmla="*/ 61645 w 1796444"/>
              <a:gd name="connsiteY4" fmla="*/ 1235273 h 1259141"/>
              <a:gd name="connsiteX5" fmla="*/ 1135328 w 1796444"/>
              <a:gd name="connsiteY5" fmla="*/ 221484 h 1259141"/>
              <a:gd name="connsiteX6" fmla="*/ 917180 w 1796444"/>
              <a:gd name="connsiteY6" fmla="*/ 0 h 1259141"/>
              <a:gd name="connsiteX7" fmla="*/ 0 w 1796444"/>
              <a:gd name="connsiteY7" fmla="*/ 742810 h 1259141"/>
              <a:gd name="connsiteX0" fmla="*/ 1734799 w 1734799"/>
              <a:gd name="connsiteY0" fmla="*/ 6671 h 1259141"/>
              <a:gd name="connsiteX1" fmla="*/ 1728127 w 1734799"/>
              <a:gd name="connsiteY1" fmla="*/ 885937 h 1259141"/>
              <a:gd name="connsiteX2" fmla="*/ 1509979 w 1734799"/>
              <a:gd name="connsiteY2" fmla="*/ 664453 h 1259141"/>
              <a:gd name="connsiteX3" fmla="*/ 906196 w 1734799"/>
              <a:gd name="connsiteY3" fmla="*/ 1259141 h 1259141"/>
              <a:gd name="connsiteX4" fmla="*/ 0 w 1734799"/>
              <a:gd name="connsiteY4" fmla="*/ 1235273 h 1259141"/>
              <a:gd name="connsiteX5" fmla="*/ 1073683 w 1734799"/>
              <a:gd name="connsiteY5" fmla="*/ 221484 h 1259141"/>
              <a:gd name="connsiteX6" fmla="*/ 855535 w 1734799"/>
              <a:gd name="connsiteY6" fmla="*/ 0 h 1259141"/>
              <a:gd name="connsiteX7" fmla="*/ 1734799 w 1734799"/>
              <a:gd name="connsiteY7" fmla="*/ 6673 h 12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799" h="1259141">
                <a:moveTo>
                  <a:pt x="1734799" y="6671"/>
                </a:moveTo>
                <a:lnTo>
                  <a:pt x="1728127" y="885937"/>
                </a:lnTo>
                <a:lnTo>
                  <a:pt x="1509979" y="664453"/>
                </a:lnTo>
                <a:lnTo>
                  <a:pt x="906196" y="1259141"/>
                </a:lnTo>
                <a:lnTo>
                  <a:pt x="0" y="1235273"/>
                </a:lnTo>
                <a:lnTo>
                  <a:pt x="1073683" y="221484"/>
                </a:lnTo>
                <a:lnTo>
                  <a:pt x="855535" y="0"/>
                </a:lnTo>
                <a:lnTo>
                  <a:pt x="1734799" y="6673"/>
                </a:lnTo>
                <a:close/>
              </a:path>
            </a:pathLst>
          </a:custGeom>
          <a:solidFill>
            <a:srgbClr val="F79545"/>
          </a:solidFill>
          <a:ln>
            <a:solidFill>
              <a:srgbClr val="F79545"/>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p:nvPicPr>
        <p:blipFill>
          <a:blip r:embed="rId3"/>
          <a:stretch>
            <a:fillRect/>
          </a:stretch>
        </p:blipFill>
        <p:spPr>
          <a:xfrm>
            <a:off x="1183471" y="691087"/>
            <a:ext cx="771525" cy="857250"/>
          </a:xfrm>
          <a:prstGeom prst="rect">
            <a:avLst/>
          </a:prstGeom>
        </p:spPr>
      </p:pic>
      <p:pic>
        <p:nvPicPr>
          <p:cNvPr id="4" name="Picture 3"/>
          <p:cNvPicPr>
            <a:picLocks noChangeAspect="1"/>
          </p:cNvPicPr>
          <p:nvPr/>
        </p:nvPicPr>
        <p:blipFill>
          <a:blip r:embed="rId4"/>
          <a:stretch>
            <a:fillRect/>
          </a:stretch>
        </p:blipFill>
        <p:spPr>
          <a:xfrm>
            <a:off x="6082136" y="766881"/>
            <a:ext cx="1409700" cy="219075"/>
          </a:xfrm>
          <a:prstGeom prst="rect">
            <a:avLst/>
          </a:prstGeom>
        </p:spPr>
      </p:pic>
    </p:spTree>
    <p:extLst>
      <p:ext uri="{BB962C8B-B14F-4D97-AF65-F5344CB8AC3E}">
        <p14:creationId xmlns:p14="http://schemas.microsoft.com/office/powerpoint/2010/main" val="512065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6]"/>
          <p:cNvSpPr txBox="1">
            <a:spLocks noChangeAspect="1"/>
          </p:cNvSpPr>
          <p:nvPr/>
        </p:nvSpPr>
        <p:spPr>
          <a:xfrm>
            <a:off x="457200" y="152400"/>
            <a:ext cx="7267215" cy="800219"/>
          </a:xfrm>
          <a:prstGeom prst="rect">
            <a:avLst/>
          </a:prstGeom>
          <a:noFill/>
        </p:spPr>
        <p:txBody>
          <a:bodyPr wrap="square" rtlCol="0">
            <a:spAutoFit/>
          </a:bodyPr>
          <a:lstStyle/>
          <a:p>
            <a:r>
              <a:rPr lang="en-US" sz="2800" b="1" dirty="0" smtClean="0">
                <a:solidFill>
                  <a:schemeClr val="accent6">
                    <a:lumMod val="75000"/>
                  </a:schemeClr>
                </a:solidFill>
              </a:rPr>
              <a:t>22.</a:t>
            </a:r>
            <a:r>
              <a:rPr lang="en-US" dirty="0" smtClean="0">
                <a:solidFill>
                  <a:schemeClr val="accent6">
                    <a:lumMod val="75000"/>
                  </a:schemeClr>
                </a:solidFill>
              </a:rPr>
              <a:t> Select the “Use Actual Height / Width” option.                                 Select the blue arrow.</a:t>
            </a:r>
          </a:p>
        </p:txBody>
      </p:sp>
      <p:sp>
        <p:nvSpPr>
          <p:cNvPr id="21" name="Rectangle 2"/>
          <p:cNvSpPr>
            <a:spLocks/>
          </p:cNvSpPr>
          <p:nvPr/>
        </p:nvSpPr>
        <p:spPr>
          <a:xfrm>
            <a:off x="609600" y="2108199"/>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Left Arrow 4"/>
          <p:cNvSpPr>
            <a:spLocks/>
          </p:cNvSpPr>
          <p:nvPr/>
        </p:nvSpPr>
        <p:spPr>
          <a:xfrm rot="8126086">
            <a:off x="2496845" y="1247140"/>
            <a:ext cx="2098096" cy="1243504"/>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096" h="1243504">
                <a:moveTo>
                  <a:pt x="0" y="621752"/>
                </a:moveTo>
                <a:lnTo>
                  <a:pt x="621752" y="0"/>
                </a:lnTo>
                <a:lnTo>
                  <a:pt x="621752" y="310876"/>
                </a:lnTo>
                <a:lnTo>
                  <a:pt x="1469224" y="310876"/>
                </a:lnTo>
                <a:lnTo>
                  <a:pt x="2098096" y="963778"/>
                </a:lnTo>
                <a:lnTo>
                  <a:pt x="621752" y="932628"/>
                </a:lnTo>
                <a:lnTo>
                  <a:pt x="621752" y="1243504"/>
                </a:lnTo>
                <a:lnTo>
                  <a:pt x="0" y="621752"/>
                </a:lnTo>
                <a:close/>
              </a:path>
            </a:pathLst>
          </a:custGeom>
          <a:solidFill>
            <a:srgbClr val="0070C0"/>
          </a:solidFill>
          <a:ln>
            <a:solidFill>
              <a:srgbClr val="0070C0"/>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Left Arrow 4"/>
          <p:cNvSpPr/>
          <p:nvPr/>
        </p:nvSpPr>
        <p:spPr>
          <a:xfrm>
            <a:off x="4107890" y="1126080"/>
            <a:ext cx="2242799" cy="1259141"/>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 name="connsiteX0" fmla="*/ 1796444 w 2098096"/>
              <a:gd name="connsiteY0" fmla="*/ 0 h 1357891"/>
              <a:gd name="connsiteX1" fmla="*/ 621752 w 2098096"/>
              <a:gd name="connsiteY1" fmla="*/ 114387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967841 w 2098096"/>
              <a:gd name="connsiteY3" fmla="*/ 1252470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621752 w 1796444"/>
              <a:gd name="connsiteY5" fmla="*/ 1047015 h 1357891"/>
              <a:gd name="connsiteX6" fmla="*/ 621752 w 1796444"/>
              <a:gd name="connsiteY6" fmla="*/ 1357891 h 1357891"/>
              <a:gd name="connsiteX7" fmla="*/ 0 w 1796444"/>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1135328 w 1796444"/>
              <a:gd name="connsiteY5" fmla="*/ 214813 h 1357891"/>
              <a:gd name="connsiteX6" fmla="*/ 621752 w 1796444"/>
              <a:gd name="connsiteY6" fmla="*/ 1357891 h 1357891"/>
              <a:gd name="connsiteX7" fmla="*/ 0 w 1796444"/>
              <a:gd name="connsiteY7" fmla="*/ 736139 h 1357891"/>
              <a:gd name="connsiteX0" fmla="*/ 1796444 w 1796444"/>
              <a:gd name="connsiteY0" fmla="*/ 6671 h 1259141"/>
              <a:gd name="connsiteX1" fmla="*/ 1789772 w 1796444"/>
              <a:gd name="connsiteY1" fmla="*/ 885937 h 1259141"/>
              <a:gd name="connsiteX2" fmla="*/ 1571624 w 1796444"/>
              <a:gd name="connsiteY2" fmla="*/ 664453 h 1259141"/>
              <a:gd name="connsiteX3" fmla="*/ 967841 w 1796444"/>
              <a:gd name="connsiteY3" fmla="*/ 1259141 h 1259141"/>
              <a:gd name="connsiteX4" fmla="*/ 61645 w 1796444"/>
              <a:gd name="connsiteY4" fmla="*/ 1235273 h 1259141"/>
              <a:gd name="connsiteX5" fmla="*/ 1135328 w 1796444"/>
              <a:gd name="connsiteY5" fmla="*/ 221484 h 1259141"/>
              <a:gd name="connsiteX6" fmla="*/ 917180 w 1796444"/>
              <a:gd name="connsiteY6" fmla="*/ 0 h 1259141"/>
              <a:gd name="connsiteX7" fmla="*/ 0 w 1796444"/>
              <a:gd name="connsiteY7" fmla="*/ 742810 h 1259141"/>
              <a:gd name="connsiteX0" fmla="*/ 1734799 w 1734799"/>
              <a:gd name="connsiteY0" fmla="*/ 6671 h 1259141"/>
              <a:gd name="connsiteX1" fmla="*/ 1728127 w 1734799"/>
              <a:gd name="connsiteY1" fmla="*/ 885937 h 1259141"/>
              <a:gd name="connsiteX2" fmla="*/ 1509979 w 1734799"/>
              <a:gd name="connsiteY2" fmla="*/ 664453 h 1259141"/>
              <a:gd name="connsiteX3" fmla="*/ 906196 w 1734799"/>
              <a:gd name="connsiteY3" fmla="*/ 1259141 h 1259141"/>
              <a:gd name="connsiteX4" fmla="*/ 0 w 1734799"/>
              <a:gd name="connsiteY4" fmla="*/ 1235273 h 1259141"/>
              <a:gd name="connsiteX5" fmla="*/ 1073683 w 1734799"/>
              <a:gd name="connsiteY5" fmla="*/ 221484 h 1259141"/>
              <a:gd name="connsiteX6" fmla="*/ 855535 w 1734799"/>
              <a:gd name="connsiteY6" fmla="*/ 0 h 1259141"/>
              <a:gd name="connsiteX7" fmla="*/ 1734799 w 1734799"/>
              <a:gd name="connsiteY7" fmla="*/ 6673 h 12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799" h="1259141">
                <a:moveTo>
                  <a:pt x="1734799" y="6671"/>
                </a:moveTo>
                <a:lnTo>
                  <a:pt x="1728127" y="885937"/>
                </a:lnTo>
                <a:lnTo>
                  <a:pt x="1509979" y="664453"/>
                </a:lnTo>
                <a:lnTo>
                  <a:pt x="906196" y="1259141"/>
                </a:lnTo>
                <a:lnTo>
                  <a:pt x="0" y="1235273"/>
                </a:lnTo>
                <a:lnTo>
                  <a:pt x="1073683" y="221484"/>
                </a:lnTo>
                <a:lnTo>
                  <a:pt x="855535" y="0"/>
                </a:lnTo>
                <a:lnTo>
                  <a:pt x="1734799" y="6673"/>
                </a:lnTo>
                <a:close/>
              </a:path>
            </a:pathLst>
          </a:custGeom>
          <a:solidFill>
            <a:srgbClr val="F79545"/>
          </a:solidFill>
          <a:ln>
            <a:solidFill>
              <a:srgbClr val="F79545"/>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2"/>
          <a:stretch>
            <a:fillRect/>
          </a:stretch>
        </p:blipFill>
        <p:spPr>
          <a:xfrm>
            <a:off x="5410200" y="304800"/>
            <a:ext cx="1628775" cy="200025"/>
          </a:xfrm>
          <a:prstGeom prst="rect">
            <a:avLst/>
          </a:prstGeom>
        </p:spPr>
      </p:pic>
      <p:sp>
        <p:nvSpPr>
          <p:cNvPr id="24" name="[TextBox 6]"/>
          <p:cNvSpPr txBox="1">
            <a:spLocks noChangeAspect="1"/>
          </p:cNvSpPr>
          <p:nvPr/>
        </p:nvSpPr>
        <p:spPr>
          <a:xfrm>
            <a:off x="457200" y="3238381"/>
            <a:ext cx="7267215" cy="1354217"/>
          </a:xfrm>
          <a:prstGeom prst="rect">
            <a:avLst/>
          </a:prstGeom>
          <a:noFill/>
        </p:spPr>
        <p:txBody>
          <a:bodyPr wrap="square" rtlCol="0">
            <a:spAutoFit/>
          </a:bodyPr>
          <a:lstStyle/>
          <a:p>
            <a:r>
              <a:rPr lang="en-US" sz="2800" b="1" dirty="0" smtClean="0">
                <a:solidFill>
                  <a:schemeClr val="accent6">
                    <a:lumMod val="75000"/>
                  </a:schemeClr>
                </a:solidFill>
              </a:rPr>
              <a:t>23.</a:t>
            </a:r>
            <a:r>
              <a:rPr lang="en-US" dirty="0" smtClean="0">
                <a:solidFill>
                  <a:schemeClr val="accent6">
                    <a:lumMod val="75000"/>
                  </a:schemeClr>
                </a:solidFill>
              </a:rPr>
              <a:t> Click the “Increase Width”           button. The arrow now grows upwards. This is because the arrow is rotated, with the arrow head being the left side of the object, and the resize operation increased the width towards the left as if it is not rotated.</a:t>
            </a:r>
          </a:p>
        </p:txBody>
      </p:sp>
      <p:pic>
        <p:nvPicPr>
          <p:cNvPr id="25" name="Picture 1"/>
          <p:cNvPicPr>
            <a:picLocks noChangeAspect="1"/>
          </p:cNvPicPr>
          <p:nvPr/>
        </p:nvPicPr>
        <p:blipFill>
          <a:blip r:embed="rId3"/>
          <a:stretch>
            <a:fillRect/>
          </a:stretch>
        </p:blipFill>
        <p:spPr>
          <a:xfrm>
            <a:off x="3545893" y="2879666"/>
            <a:ext cx="485775" cy="781050"/>
          </a:xfrm>
          <a:prstGeom prst="rect">
            <a:avLst/>
          </a:prstGeom>
        </p:spPr>
      </p:pic>
      <p:sp>
        <p:nvSpPr>
          <p:cNvPr id="35" name="Rectangle 2"/>
          <p:cNvSpPr>
            <a:spLocks/>
          </p:cNvSpPr>
          <p:nvPr/>
        </p:nvSpPr>
        <p:spPr>
          <a:xfrm>
            <a:off x="609600" y="6067924"/>
            <a:ext cx="79248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Left Arrow 4"/>
          <p:cNvSpPr>
            <a:spLocks/>
          </p:cNvSpPr>
          <p:nvPr/>
        </p:nvSpPr>
        <p:spPr>
          <a:xfrm rot="8126086">
            <a:off x="2387291" y="4939511"/>
            <a:ext cx="2860096" cy="1243504"/>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096" h="1243504">
                <a:moveTo>
                  <a:pt x="0" y="621752"/>
                </a:moveTo>
                <a:lnTo>
                  <a:pt x="621752" y="0"/>
                </a:lnTo>
                <a:lnTo>
                  <a:pt x="621752" y="310876"/>
                </a:lnTo>
                <a:lnTo>
                  <a:pt x="1469224" y="310876"/>
                </a:lnTo>
                <a:lnTo>
                  <a:pt x="2098096" y="963778"/>
                </a:lnTo>
                <a:lnTo>
                  <a:pt x="621752" y="932628"/>
                </a:lnTo>
                <a:lnTo>
                  <a:pt x="621752" y="1243504"/>
                </a:lnTo>
                <a:lnTo>
                  <a:pt x="0" y="621752"/>
                </a:lnTo>
                <a:close/>
              </a:path>
            </a:pathLst>
          </a:custGeom>
          <a:solidFill>
            <a:srgbClr val="0070C0"/>
          </a:solidFill>
          <a:ln>
            <a:solidFill>
              <a:srgbClr val="0070C0"/>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Left Arrow 4"/>
          <p:cNvSpPr/>
          <p:nvPr/>
        </p:nvSpPr>
        <p:spPr>
          <a:xfrm>
            <a:off x="4107890" y="5085805"/>
            <a:ext cx="2242799" cy="1259141"/>
          </a:xfrm>
          <a:custGeom>
            <a:avLst/>
            <a:gdLst>
              <a:gd name="connsiteX0" fmla="*/ 0 w 1469224"/>
              <a:gd name="connsiteY0" fmla="*/ 621752 h 1243504"/>
              <a:gd name="connsiteX1" fmla="*/ 621752 w 1469224"/>
              <a:gd name="connsiteY1" fmla="*/ 0 h 1243504"/>
              <a:gd name="connsiteX2" fmla="*/ 621752 w 1469224"/>
              <a:gd name="connsiteY2" fmla="*/ 310876 h 1243504"/>
              <a:gd name="connsiteX3" fmla="*/ 1469224 w 1469224"/>
              <a:gd name="connsiteY3" fmla="*/ 310876 h 1243504"/>
              <a:gd name="connsiteX4" fmla="*/ 1469224 w 1469224"/>
              <a:gd name="connsiteY4" fmla="*/ 932628 h 1243504"/>
              <a:gd name="connsiteX5" fmla="*/ 621752 w 1469224"/>
              <a:gd name="connsiteY5" fmla="*/ 932628 h 1243504"/>
              <a:gd name="connsiteX6" fmla="*/ 621752 w 1469224"/>
              <a:gd name="connsiteY6" fmla="*/ 1243504 h 1243504"/>
              <a:gd name="connsiteX7" fmla="*/ 0 w 1469224"/>
              <a:gd name="connsiteY7" fmla="*/ 621752 h 1243504"/>
              <a:gd name="connsiteX0" fmla="*/ 0 w 2098096"/>
              <a:gd name="connsiteY0" fmla="*/ 621752 h 1243504"/>
              <a:gd name="connsiteX1" fmla="*/ 621752 w 2098096"/>
              <a:gd name="connsiteY1" fmla="*/ 0 h 1243504"/>
              <a:gd name="connsiteX2" fmla="*/ 621752 w 2098096"/>
              <a:gd name="connsiteY2" fmla="*/ 310876 h 1243504"/>
              <a:gd name="connsiteX3" fmla="*/ 1469224 w 2098096"/>
              <a:gd name="connsiteY3" fmla="*/ 310876 h 1243504"/>
              <a:gd name="connsiteX4" fmla="*/ 2098096 w 2098096"/>
              <a:gd name="connsiteY4" fmla="*/ 963778 h 1243504"/>
              <a:gd name="connsiteX5" fmla="*/ 621752 w 2098096"/>
              <a:gd name="connsiteY5" fmla="*/ 932628 h 1243504"/>
              <a:gd name="connsiteX6" fmla="*/ 621752 w 2098096"/>
              <a:gd name="connsiteY6" fmla="*/ 1243504 h 1243504"/>
              <a:gd name="connsiteX7" fmla="*/ 0 w 2098096"/>
              <a:gd name="connsiteY7" fmla="*/ 621752 h 1243504"/>
              <a:gd name="connsiteX0" fmla="*/ 1796444 w 2098096"/>
              <a:gd name="connsiteY0" fmla="*/ 0 h 1357891"/>
              <a:gd name="connsiteX1" fmla="*/ 621752 w 2098096"/>
              <a:gd name="connsiteY1" fmla="*/ 114387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621752 w 2098096"/>
              <a:gd name="connsiteY2" fmla="*/ 425263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1469224 w 2098096"/>
              <a:gd name="connsiteY3" fmla="*/ 425263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2098096"/>
              <a:gd name="connsiteY0" fmla="*/ 0 h 1357891"/>
              <a:gd name="connsiteX1" fmla="*/ 1789772 w 2098096"/>
              <a:gd name="connsiteY1" fmla="*/ 879266 h 1357891"/>
              <a:gd name="connsiteX2" fmla="*/ 1571624 w 2098096"/>
              <a:gd name="connsiteY2" fmla="*/ 657782 h 1357891"/>
              <a:gd name="connsiteX3" fmla="*/ 967841 w 2098096"/>
              <a:gd name="connsiteY3" fmla="*/ 1252470 h 1357891"/>
              <a:gd name="connsiteX4" fmla="*/ 2098096 w 2098096"/>
              <a:gd name="connsiteY4" fmla="*/ 1078165 h 1357891"/>
              <a:gd name="connsiteX5" fmla="*/ 621752 w 2098096"/>
              <a:gd name="connsiteY5" fmla="*/ 1047015 h 1357891"/>
              <a:gd name="connsiteX6" fmla="*/ 621752 w 2098096"/>
              <a:gd name="connsiteY6" fmla="*/ 1357891 h 1357891"/>
              <a:gd name="connsiteX7" fmla="*/ 0 w 2098096"/>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621752 w 1796444"/>
              <a:gd name="connsiteY5" fmla="*/ 1047015 h 1357891"/>
              <a:gd name="connsiteX6" fmla="*/ 621752 w 1796444"/>
              <a:gd name="connsiteY6" fmla="*/ 1357891 h 1357891"/>
              <a:gd name="connsiteX7" fmla="*/ 0 w 1796444"/>
              <a:gd name="connsiteY7" fmla="*/ 736139 h 1357891"/>
              <a:gd name="connsiteX0" fmla="*/ 1796444 w 1796444"/>
              <a:gd name="connsiteY0" fmla="*/ 0 h 1357891"/>
              <a:gd name="connsiteX1" fmla="*/ 1789772 w 1796444"/>
              <a:gd name="connsiteY1" fmla="*/ 879266 h 1357891"/>
              <a:gd name="connsiteX2" fmla="*/ 1571624 w 1796444"/>
              <a:gd name="connsiteY2" fmla="*/ 657782 h 1357891"/>
              <a:gd name="connsiteX3" fmla="*/ 967841 w 1796444"/>
              <a:gd name="connsiteY3" fmla="*/ 1252470 h 1357891"/>
              <a:gd name="connsiteX4" fmla="*/ 61645 w 1796444"/>
              <a:gd name="connsiteY4" fmla="*/ 1228602 h 1357891"/>
              <a:gd name="connsiteX5" fmla="*/ 1135328 w 1796444"/>
              <a:gd name="connsiteY5" fmla="*/ 214813 h 1357891"/>
              <a:gd name="connsiteX6" fmla="*/ 621752 w 1796444"/>
              <a:gd name="connsiteY6" fmla="*/ 1357891 h 1357891"/>
              <a:gd name="connsiteX7" fmla="*/ 0 w 1796444"/>
              <a:gd name="connsiteY7" fmla="*/ 736139 h 1357891"/>
              <a:gd name="connsiteX0" fmla="*/ 1796444 w 1796444"/>
              <a:gd name="connsiteY0" fmla="*/ 6671 h 1259141"/>
              <a:gd name="connsiteX1" fmla="*/ 1789772 w 1796444"/>
              <a:gd name="connsiteY1" fmla="*/ 885937 h 1259141"/>
              <a:gd name="connsiteX2" fmla="*/ 1571624 w 1796444"/>
              <a:gd name="connsiteY2" fmla="*/ 664453 h 1259141"/>
              <a:gd name="connsiteX3" fmla="*/ 967841 w 1796444"/>
              <a:gd name="connsiteY3" fmla="*/ 1259141 h 1259141"/>
              <a:gd name="connsiteX4" fmla="*/ 61645 w 1796444"/>
              <a:gd name="connsiteY4" fmla="*/ 1235273 h 1259141"/>
              <a:gd name="connsiteX5" fmla="*/ 1135328 w 1796444"/>
              <a:gd name="connsiteY5" fmla="*/ 221484 h 1259141"/>
              <a:gd name="connsiteX6" fmla="*/ 917180 w 1796444"/>
              <a:gd name="connsiteY6" fmla="*/ 0 h 1259141"/>
              <a:gd name="connsiteX7" fmla="*/ 0 w 1796444"/>
              <a:gd name="connsiteY7" fmla="*/ 742810 h 1259141"/>
              <a:gd name="connsiteX0" fmla="*/ 1734799 w 1734799"/>
              <a:gd name="connsiteY0" fmla="*/ 6671 h 1259141"/>
              <a:gd name="connsiteX1" fmla="*/ 1728127 w 1734799"/>
              <a:gd name="connsiteY1" fmla="*/ 885937 h 1259141"/>
              <a:gd name="connsiteX2" fmla="*/ 1509979 w 1734799"/>
              <a:gd name="connsiteY2" fmla="*/ 664453 h 1259141"/>
              <a:gd name="connsiteX3" fmla="*/ 906196 w 1734799"/>
              <a:gd name="connsiteY3" fmla="*/ 1259141 h 1259141"/>
              <a:gd name="connsiteX4" fmla="*/ 0 w 1734799"/>
              <a:gd name="connsiteY4" fmla="*/ 1235273 h 1259141"/>
              <a:gd name="connsiteX5" fmla="*/ 1073683 w 1734799"/>
              <a:gd name="connsiteY5" fmla="*/ 221484 h 1259141"/>
              <a:gd name="connsiteX6" fmla="*/ 855535 w 1734799"/>
              <a:gd name="connsiteY6" fmla="*/ 0 h 1259141"/>
              <a:gd name="connsiteX7" fmla="*/ 1734799 w 1734799"/>
              <a:gd name="connsiteY7" fmla="*/ 6673 h 12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799" h="1259141">
                <a:moveTo>
                  <a:pt x="1734799" y="6671"/>
                </a:moveTo>
                <a:lnTo>
                  <a:pt x="1728127" y="885937"/>
                </a:lnTo>
                <a:lnTo>
                  <a:pt x="1509979" y="664453"/>
                </a:lnTo>
                <a:lnTo>
                  <a:pt x="906196" y="1259141"/>
                </a:lnTo>
                <a:lnTo>
                  <a:pt x="0" y="1235273"/>
                </a:lnTo>
                <a:lnTo>
                  <a:pt x="1073683" y="221484"/>
                </a:lnTo>
                <a:lnTo>
                  <a:pt x="855535" y="0"/>
                </a:lnTo>
                <a:lnTo>
                  <a:pt x="1734799" y="6673"/>
                </a:lnTo>
                <a:close/>
              </a:path>
            </a:pathLst>
          </a:custGeom>
          <a:solidFill>
            <a:srgbClr val="F79545"/>
          </a:solidFill>
          <a:ln>
            <a:solidFill>
              <a:srgbClr val="F79545"/>
            </a:solid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8820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smtClean="0"/>
              <a:t>A bullet point</a:t>
            </a:r>
          </a:p>
          <a:p>
            <a:r>
              <a:rPr lang="en-US" dirty="0" smtClean="0"/>
              <a:t>Another bullet point</a:t>
            </a:r>
          </a:p>
          <a:p>
            <a:pPr lvl="1"/>
            <a:r>
              <a:rPr lang="en-US" dirty="0" smtClean="0"/>
              <a:t>A sub-bullet point</a:t>
            </a:r>
          </a:p>
          <a:p>
            <a:pPr lvl="2"/>
            <a:r>
              <a:rPr lang="en-US" dirty="0" smtClean="0"/>
              <a:t>A third-level bullet point</a:t>
            </a:r>
          </a:p>
          <a:p>
            <a:r>
              <a:rPr lang="en-US" dirty="0" smtClean="0"/>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smtClean="0">
                <a:solidFill>
                  <a:schemeClr val="accent6">
                    <a:lumMod val="75000"/>
                  </a:schemeClr>
                </a:solidFill>
              </a:rPr>
              <a:t>1.</a:t>
            </a:r>
            <a:r>
              <a:rPr lang="en-US" dirty="0" smtClean="0">
                <a:solidFill>
                  <a:schemeClr val="accent6">
                    <a:lumMod val="75000"/>
                  </a:schemeClr>
                </a:solidFill>
              </a:rPr>
              <a:t> While this slide is selected, click the               button in the                        ribbon.</a:t>
            </a:r>
            <a:endParaRPr lang="en-SG" dirty="0">
              <a:solidFill>
                <a:schemeClr val="accent6">
                  <a:lumMod val="75000"/>
                </a:schemeClr>
              </a:solidFill>
            </a:endParaRPr>
          </a:p>
        </p:txBody>
      </p:sp>
      <p:sp>
        <p:nvSpPr>
          <p:cNvPr id="10" name="Rectangle 9"/>
          <p:cNvSpPr/>
          <p:nvPr/>
        </p:nvSpPr>
        <p:spPr>
          <a:xfrm>
            <a:off x="674703" y="4648200"/>
            <a:ext cx="7859697" cy="861774"/>
          </a:xfrm>
          <a:prstGeom prst="rect">
            <a:avLst/>
          </a:prstGeom>
        </p:spPr>
        <p:txBody>
          <a:bodyPr wrap="square">
            <a:spAutoFit/>
          </a:bodyPr>
          <a:lstStyle/>
          <a:p>
            <a:pPr lvl="0"/>
            <a:r>
              <a:rPr lang="en-US" sz="3200" b="1" dirty="0" smtClean="0">
                <a:solidFill>
                  <a:schemeClr val="accent6">
                    <a:lumMod val="75000"/>
                  </a:schemeClr>
                </a:solidFill>
              </a:rPr>
              <a:t>2.</a:t>
            </a:r>
            <a:r>
              <a:rPr lang="en-US" dirty="0">
                <a:solidFill>
                  <a:schemeClr val="accent6">
                    <a:lumMod val="75000"/>
                  </a:schemeClr>
                </a:solidFill>
              </a:rPr>
              <a:t> ‘Play’ </a:t>
            </a:r>
            <a:r>
              <a:rPr lang="en-US" dirty="0" smtClean="0">
                <a:solidFill>
                  <a:schemeClr val="accent6">
                    <a:lumMod val="75000"/>
                  </a:schemeClr>
                </a:solidFill>
              </a:rPr>
              <a:t>this slide as a </a:t>
            </a:r>
            <a:r>
              <a:rPr lang="en-US" dirty="0">
                <a:solidFill>
                  <a:schemeClr val="accent6">
                    <a:lumMod val="75000"/>
                  </a:schemeClr>
                </a:solidFill>
              </a:rPr>
              <a:t>slide show </a:t>
            </a:r>
            <a:r>
              <a:rPr lang="en-US" dirty="0" smtClean="0">
                <a:solidFill>
                  <a:schemeClr val="accent6">
                    <a:lumMod val="75000"/>
                  </a:schemeClr>
                </a:solidFill>
              </a:rPr>
              <a:t>(click       icon or press Shift+F5) to see how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994" y="48652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744545" y="5663250"/>
            <a:ext cx="7859697" cy="861774"/>
          </a:xfrm>
          <a:prstGeom prst="rect">
            <a:avLst/>
          </a:prstGeom>
        </p:spPr>
        <p:txBody>
          <a:bodyPr wrap="square">
            <a:spAutoFit/>
          </a:bodyPr>
          <a:lstStyle/>
          <a:p>
            <a:pPr lvl="0"/>
            <a:r>
              <a:rPr lang="en-US" sz="3200" b="1" dirty="0" smtClean="0">
                <a:solidFill>
                  <a:schemeClr val="accent6">
                    <a:lumMod val="75000"/>
                  </a:schemeClr>
                </a:solidFill>
              </a:rPr>
              <a:t>3.</a:t>
            </a:r>
            <a:r>
              <a:rPr lang="en-US" dirty="0" smtClean="0">
                <a:solidFill>
                  <a:schemeClr val="accent6">
                    <a:lumMod val="75000"/>
                  </a:schemeClr>
                </a:solidFill>
              </a:rPr>
              <a:t> After that, go back to the edit mode (press ESC key) and move to the next slide.  </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519612" y="245939"/>
            <a:ext cx="661988" cy="88639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6477000" y="447631"/>
            <a:ext cx="1190791" cy="314369"/>
          </a:xfrm>
          <a:prstGeom prst="rect">
            <a:avLst/>
          </a:prstGeom>
        </p:spPr>
      </p:pic>
    </p:spTree>
    <p:extLst>
      <p:ext uri="{BB962C8B-B14F-4D97-AF65-F5344CB8AC3E}">
        <p14:creationId xmlns:p14="http://schemas.microsoft.com/office/powerpoint/2010/main" val="2369939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
          <p:cNvSpPr txBox="1"/>
          <p:nvPr/>
        </p:nvSpPr>
        <p:spPr>
          <a:xfrm>
            <a:off x="609600" y="2971800"/>
            <a:ext cx="8001000" cy="646331"/>
          </a:xfrm>
          <a:prstGeom prst="rect">
            <a:avLst/>
          </a:prstGeom>
          <a:noFill/>
        </p:spPr>
        <p:txBody>
          <a:bodyPr wrap="square" rtlCol="0">
            <a:spAutoFit/>
          </a:bodyPr>
          <a:lstStyle/>
          <a:p>
            <a:pPr marL="622300" indent="-622300"/>
            <a:r>
              <a:rPr lang="en-US" b="1" dirty="0" smtClean="0">
                <a:solidFill>
                  <a:schemeClr val="accent6">
                    <a:lumMod val="75000"/>
                  </a:schemeClr>
                </a:solidFill>
              </a:rPr>
              <a:t>Tip:</a:t>
            </a:r>
            <a:r>
              <a:rPr lang="en-US" dirty="0">
                <a:solidFill>
                  <a:schemeClr val="accent6">
                    <a:lumMod val="75000"/>
                  </a:schemeClr>
                </a:solidFill>
              </a:rPr>
              <a:t> </a:t>
            </a:r>
            <a:r>
              <a:rPr lang="en-US" dirty="0" smtClean="0">
                <a:solidFill>
                  <a:schemeClr val="accent6">
                    <a:lumMod val="75000"/>
                  </a:schemeClr>
                </a:solidFill>
              </a:rPr>
              <a:t>To find out more about </a:t>
            </a:r>
            <a:r>
              <a:rPr lang="en-US" dirty="0" smtClean="0">
                <a:solidFill>
                  <a:srgbClr val="0070C0"/>
                </a:solidFill>
                <a:latin typeface="Consolas" panose="020B0609020204030204" pitchFamily="49" charset="0"/>
              </a:rPr>
              <a:t>Resize Lab</a:t>
            </a:r>
            <a:r>
              <a:rPr lang="en-US" dirty="0" smtClean="0">
                <a:solidFill>
                  <a:schemeClr val="accent6">
                    <a:lumMod val="75000"/>
                  </a:schemeClr>
                </a:solidFill>
              </a:rPr>
              <a:t>’s features, refer to </a:t>
            </a:r>
            <a:r>
              <a:rPr lang="en-US" dirty="0" smtClean="0">
                <a:solidFill>
                  <a:schemeClr val="accent6">
                    <a:lumMod val="75000"/>
                  </a:schemeClr>
                </a:solidFill>
                <a:hlinkClick r:id="rId2"/>
              </a:rPr>
              <a:t>PowerPointLabs documentation</a:t>
            </a:r>
            <a:r>
              <a:rPr lang="en-US" dirty="0" smtClean="0">
                <a:solidFill>
                  <a:schemeClr val="accent6">
                    <a:lumMod val="75000"/>
                  </a:schemeClr>
                </a:solidFill>
              </a:rPr>
              <a:t>.</a:t>
            </a:r>
            <a:endParaRPr lang="en-SG" dirty="0">
              <a:solidFill>
                <a:schemeClr val="accent6">
                  <a:lumMod val="75000"/>
                </a:schemeClr>
              </a:solidFill>
            </a:endParaRPr>
          </a:p>
        </p:txBody>
      </p:sp>
    </p:spTree>
    <p:extLst>
      <p:ext uri="{BB962C8B-B14F-4D97-AF65-F5344CB8AC3E}">
        <p14:creationId xmlns:p14="http://schemas.microsoft.com/office/powerpoint/2010/main" val="2920909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smtClean="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smtClean="0">
                <a:solidFill>
                  <a:schemeClr val="accent6">
                    <a:lumMod val="75000"/>
                  </a:schemeClr>
                </a:solidFill>
              </a:rPr>
              <a:t>For find more information about these features, </a:t>
            </a:r>
            <a:br>
              <a:rPr lang="en-US" dirty="0" smtClean="0">
                <a:solidFill>
                  <a:schemeClr val="accent6">
                    <a:lumMod val="75000"/>
                  </a:schemeClr>
                </a:solidFill>
              </a:rPr>
            </a:br>
            <a:r>
              <a:rPr lang="en-US" dirty="0" smtClean="0">
                <a:solidFill>
                  <a:schemeClr val="accent6">
                    <a:lumMod val="75000"/>
                  </a:schemeClr>
                </a:solidFill>
              </a:rPr>
              <a:t>visit the </a:t>
            </a:r>
            <a:r>
              <a:rPr lang="en-US" dirty="0" smtClean="0">
                <a:solidFill>
                  <a:schemeClr val="accent6">
                    <a:lumMod val="75000"/>
                  </a:schemeClr>
                </a:solidFill>
                <a:hlinkClick r:id="rId2"/>
              </a:rPr>
              <a:t>documentation on our website</a:t>
            </a:r>
            <a:r>
              <a:rPr lang="en-US" dirty="0" smtClean="0">
                <a:solidFill>
                  <a:schemeClr val="accent6">
                    <a:lumMod val="75000"/>
                  </a:schemeClr>
                </a:solidFill>
              </a:rPr>
              <a:t>.</a:t>
            </a:r>
          </a:p>
          <a:p>
            <a:pPr algn="ctr"/>
            <a:endParaRPr lang="en-US" dirty="0">
              <a:solidFill>
                <a:schemeClr val="accent6">
                  <a:lumMod val="75000"/>
                </a:schemeClr>
              </a:solidFill>
            </a:endParaRPr>
          </a:p>
          <a:p>
            <a:pPr algn="ctr"/>
            <a:r>
              <a:rPr lang="en-US" dirty="0" smtClean="0">
                <a:solidFill>
                  <a:schemeClr val="accent6">
                    <a:lumMod val="75000"/>
                  </a:schemeClr>
                </a:solidFill>
              </a:rPr>
              <a:t>To give feedback or ask a question, </a:t>
            </a:r>
            <a:br>
              <a:rPr lang="en-US" dirty="0" smtClean="0">
                <a:solidFill>
                  <a:schemeClr val="accent6">
                    <a:lumMod val="75000"/>
                  </a:schemeClr>
                </a:solidFill>
              </a:rPr>
            </a:br>
            <a:r>
              <a:rPr lang="en-US" dirty="0" smtClean="0">
                <a:solidFill>
                  <a:schemeClr val="accent6">
                    <a:lumMod val="75000"/>
                  </a:schemeClr>
                </a:solidFill>
              </a:rPr>
              <a:t>contact us at </a:t>
            </a:r>
            <a:r>
              <a:rPr lang="en-US" dirty="0" smtClean="0">
                <a:solidFill>
                  <a:schemeClr val="accent6">
                    <a:lumMod val="75000"/>
                  </a:schemeClr>
                </a:solidFill>
                <a:hlinkClick r:id="rId3"/>
              </a:rPr>
              <a:t>pptlabs@comp.nus.edu.sg</a:t>
            </a:r>
            <a:r>
              <a:rPr lang="en-US" dirty="0" smtClean="0">
                <a:solidFill>
                  <a:schemeClr val="accent6">
                    <a:lumMod val="75000"/>
                  </a:schemeClr>
                </a:solidFill>
              </a:rPr>
              <a:t> </a:t>
            </a:r>
          </a:p>
          <a:p>
            <a:pPr algn="ctr"/>
            <a:endParaRPr lang="en-US" dirty="0" smtClean="0">
              <a:solidFill>
                <a:schemeClr val="accent6">
                  <a:lumMod val="75000"/>
                </a:schemeClr>
              </a:solidFill>
            </a:endParaRPr>
          </a:p>
          <a:p>
            <a:pPr algn="ctr"/>
            <a:endParaRPr lang="en-US" dirty="0">
              <a:solidFill>
                <a:schemeClr val="accent6">
                  <a:lumMod val="75000"/>
                </a:schemeClr>
              </a:solidFill>
            </a:endParaRPr>
          </a:p>
          <a:p>
            <a:pPr algn="ctr"/>
            <a:r>
              <a:rPr lang="en-US" sz="2800" b="1" dirty="0" smtClean="0">
                <a:solidFill>
                  <a:srgbClr val="0070C0"/>
                </a:solidFill>
              </a:rPr>
              <a:t>Happy </a:t>
            </a:r>
            <a:r>
              <a:rPr lang="en-US" sz="2800" b="1" dirty="0" err="1" smtClean="0">
                <a:solidFill>
                  <a:srgbClr val="0070C0"/>
                </a:solidFill>
              </a:rPr>
              <a:t>PowerPointing</a:t>
            </a:r>
            <a:r>
              <a:rPr lang="en-US" sz="2800" b="1" dirty="0" smtClean="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52600"/>
            <a:ext cx="7848600" cy="2849563"/>
          </a:xfrm>
        </p:spPr>
        <p:txBody>
          <a:bodyPr/>
          <a:lstStyle/>
          <a:p>
            <a:r>
              <a:rPr lang="en-US" dirty="0" smtClean="0">
                <a:solidFill>
                  <a:srgbClr val="0070C0"/>
                </a:solidFill>
              </a:rPr>
              <a:t>A bullet point</a:t>
            </a:r>
          </a:p>
          <a:p>
            <a:r>
              <a:rPr lang="en-US" dirty="0" smtClean="0">
                <a:solidFill>
                  <a:srgbClr val="0070C0"/>
                </a:solidFill>
              </a:rPr>
              <a:t>Another bullet point</a:t>
            </a:r>
          </a:p>
          <a:p>
            <a:pPr lvl="1"/>
            <a:r>
              <a:rPr lang="en-US" dirty="0" smtClean="0">
                <a:solidFill>
                  <a:srgbClr val="0070C0"/>
                </a:solidFill>
              </a:rPr>
              <a:t>A sub-bullet point</a:t>
            </a:r>
          </a:p>
          <a:p>
            <a:pPr lvl="2"/>
            <a:r>
              <a:rPr lang="en-US" dirty="0" smtClean="0">
                <a:solidFill>
                  <a:srgbClr val="0070C0"/>
                </a:solidFill>
              </a:rPr>
              <a:t>A third-level bullet point</a:t>
            </a:r>
          </a:p>
          <a:p>
            <a:r>
              <a:rPr lang="en-US" dirty="0" smtClean="0">
                <a:solidFill>
                  <a:srgbClr val="0070C0"/>
                </a:solidFill>
              </a:rPr>
              <a:t>One more bullet point</a:t>
            </a:r>
          </a:p>
          <a:p>
            <a:endParaRPr lang="en-SG" dirty="0"/>
          </a:p>
        </p:txBody>
      </p:sp>
      <p:sp>
        <p:nvSpPr>
          <p:cNvPr id="4" name="Rectangle 3"/>
          <p:cNvSpPr/>
          <p:nvPr/>
        </p:nvSpPr>
        <p:spPr>
          <a:xfrm>
            <a:off x="674703" y="228600"/>
            <a:ext cx="7859697" cy="584775"/>
          </a:xfrm>
          <a:prstGeom prst="rect">
            <a:avLst/>
          </a:prstGeom>
        </p:spPr>
        <p:txBody>
          <a:bodyPr wrap="square">
            <a:spAutoFit/>
          </a:bodyPr>
          <a:lstStyle/>
          <a:p>
            <a:pPr lvl="0"/>
            <a:r>
              <a:rPr lang="en-US" sz="3200" b="1" dirty="0" smtClean="0">
                <a:solidFill>
                  <a:schemeClr val="accent6">
                    <a:lumMod val="75000"/>
                  </a:schemeClr>
                </a:solidFill>
              </a:rPr>
              <a:t>4.</a:t>
            </a:r>
            <a:r>
              <a:rPr lang="en-US" dirty="0" smtClean="0">
                <a:solidFill>
                  <a:schemeClr val="accent6">
                    <a:lumMod val="75000"/>
                  </a:schemeClr>
                </a:solidFill>
              </a:rPr>
              <a:t> While this slide is selected, click the                 button instead.</a:t>
            </a:r>
            <a:endParaRPr lang="en-SG" dirty="0">
              <a:solidFill>
                <a:schemeClr val="accent6">
                  <a:lumMod val="75000"/>
                </a:schemeClr>
              </a:solidFill>
            </a:endParaRPr>
          </a:p>
        </p:txBody>
      </p:sp>
      <p:sp>
        <p:nvSpPr>
          <p:cNvPr id="10" name="Rectangle 9"/>
          <p:cNvSpPr/>
          <p:nvPr/>
        </p:nvSpPr>
        <p:spPr>
          <a:xfrm>
            <a:off x="674703" y="4800600"/>
            <a:ext cx="7859697" cy="861774"/>
          </a:xfrm>
          <a:prstGeom prst="rect">
            <a:avLst/>
          </a:prstGeom>
        </p:spPr>
        <p:txBody>
          <a:bodyPr wrap="square">
            <a:spAutoFit/>
          </a:bodyPr>
          <a:lstStyle/>
          <a:p>
            <a:pPr lvl="0"/>
            <a:r>
              <a:rPr lang="en-US" sz="3200" b="1" dirty="0" smtClean="0">
                <a:solidFill>
                  <a:schemeClr val="accent6">
                    <a:lumMod val="75000"/>
                  </a:schemeClr>
                </a:solidFill>
              </a:rPr>
              <a:t>5.</a:t>
            </a:r>
            <a:r>
              <a:rPr lang="en-US" dirty="0" smtClean="0">
                <a:solidFill>
                  <a:schemeClr val="accent6">
                    <a:lumMod val="75000"/>
                  </a:schemeClr>
                </a:solidFill>
              </a:rPr>
              <a:t> </a:t>
            </a:r>
            <a:r>
              <a:rPr lang="en-US" dirty="0">
                <a:solidFill>
                  <a:schemeClr val="accent6">
                    <a:lumMod val="75000"/>
                  </a:schemeClr>
                </a:solidFill>
              </a:rPr>
              <a:t>‘Play’ </a:t>
            </a:r>
            <a:r>
              <a:rPr lang="en-US" dirty="0" smtClean="0">
                <a:solidFill>
                  <a:schemeClr val="accent6">
                    <a:lumMod val="75000"/>
                  </a:schemeClr>
                </a:solidFill>
              </a:rPr>
              <a:t>this slide as a </a:t>
            </a:r>
            <a:r>
              <a:rPr lang="en-US" dirty="0">
                <a:solidFill>
                  <a:schemeClr val="accent6">
                    <a:lumMod val="75000"/>
                  </a:schemeClr>
                </a:solidFill>
              </a:rPr>
              <a:t>slide show </a:t>
            </a:r>
            <a:r>
              <a:rPr lang="en-US" dirty="0" smtClean="0">
                <a:solidFill>
                  <a:schemeClr val="accent6">
                    <a:lumMod val="75000"/>
                  </a:schemeClr>
                </a:solidFill>
              </a:rPr>
              <a:t>(         or Shift+F5) to see how the background of each bullet point is highlighted one at a time. </a:t>
            </a:r>
            <a:endParaRPr lang="en-SG" dirty="0">
              <a:solidFill>
                <a:schemeClr val="accent6">
                  <a:lumMod val="75000"/>
                </a:schemeClr>
              </a:solidFill>
            </a:endParaRPr>
          </a:p>
        </p:txBody>
      </p:sp>
      <p:pic>
        <p:nvPicPr>
          <p:cNvPr id="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722" y="5017646"/>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74703" y="5669735"/>
            <a:ext cx="7859697" cy="861774"/>
          </a:xfrm>
          <a:prstGeom prst="rect">
            <a:avLst/>
          </a:prstGeom>
        </p:spPr>
        <p:txBody>
          <a:bodyPr wrap="square">
            <a:spAutoFit/>
          </a:bodyPr>
          <a:lstStyle/>
          <a:p>
            <a:pPr lvl="0"/>
            <a:r>
              <a:rPr lang="en-US" sz="3200" b="1" dirty="0" smtClean="0">
                <a:solidFill>
                  <a:schemeClr val="accent6">
                    <a:lumMod val="75000"/>
                  </a:schemeClr>
                </a:solidFill>
              </a:rPr>
              <a:t>6.</a:t>
            </a:r>
            <a:r>
              <a:rPr lang="en-US" dirty="0" smtClean="0">
                <a:solidFill>
                  <a:schemeClr val="accent6">
                    <a:lumMod val="75000"/>
                  </a:schemeClr>
                </a:solidFill>
              </a:rPr>
              <a:t> More ways of using this feature – for instance, to highlight arbitrary segments </a:t>
            </a:r>
            <a:r>
              <a:rPr lang="en-US" dirty="0">
                <a:solidFill>
                  <a:schemeClr val="accent6">
                    <a:lumMod val="75000"/>
                  </a:schemeClr>
                </a:solidFill>
              </a:rPr>
              <a:t>of text – can </a:t>
            </a:r>
            <a:r>
              <a:rPr lang="en-US" dirty="0" smtClean="0">
                <a:solidFill>
                  <a:schemeClr val="accent6">
                    <a:lumMod val="75000"/>
                  </a:schemeClr>
                </a:solidFill>
              </a:rPr>
              <a:t>be found on our website </a:t>
            </a:r>
            <a:r>
              <a:rPr lang="en-US" dirty="0" smtClean="0">
                <a:solidFill>
                  <a:schemeClr val="accent6">
                    <a:lumMod val="75000"/>
                  </a:schemeClr>
                </a:solidFill>
                <a:hlinkClick r:id="rId3"/>
              </a:rPr>
              <a:t>http://PowerPointLabs.info/docs.html</a:t>
            </a:r>
            <a:r>
              <a:rPr lang="en-US" dirty="0" smtClean="0">
                <a:solidFill>
                  <a:schemeClr val="accent6">
                    <a:lumMod val="75000"/>
                  </a:schemeClr>
                </a:solidFill>
              </a:rPr>
              <a:t>  </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4562475" y="228600"/>
            <a:ext cx="695325" cy="7143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36774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9292" y="3124200"/>
            <a:ext cx="3642507" cy="369332"/>
          </a:xfrm>
          <a:prstGeom prst="rect">
            <a:avLst/>
          </a:prstGeom>
          <a:noFill/>
        </p:spPr>
        <p:txBody>
          <a:bodyPr wrap="square" rtlCol="0">
            <a:spAutoFit/>
          </a:bodyPr>
          <a:lstStyle/>
          <a:p>
            <a:r>
              <a:rPr lang="en-US" dirty="0" smtClean="0">
                <a:solidFill>
                  <a:schemeClr val="accent6">
                    <a:lumMod val="75000"/>
                  </a:schemeClr>
                </a:solidFill>
              </a:rPr>
              <a:t>Next, let’s try the </a:t>
            </a:r>
            <a:r>
              <a:rPr lang="en-US" b="1" dirty="0" smtClean="0">
                <a:solidFill>
                  <a:schemeClr val="accent6">
                    <a:lumMod val="75000"/>
                  </a:schemeClr>
                </a:solidFill>
              </a:rPr>
              <a:t>Spotlight</a:t>
            </a:r>
            <a:r>
              <a:rPr lang="en-US" dirty="0" smtClean="0">
                <a:solidFill>
                  <a:schemeClr val="accent6">
                    <a:lumMod val="75000"/>
                  </a:schemeClr>
                </a:solidFill>
              </a:rPr>
              <a:t> feature</a:t>
            </a:r>
            <a:endParaRPr lang="en-SG" dirty="0">
              <a:solidFill>
                <a:schemeClr val="accent6">
                  <a:lumMod val="75000"/>
                </a:schemeClr>
              </a:solidFill>
            </a:endParaRPr>
          </a:p>
        </p:txBody>
      </p:sp>
      <p:grpSp>
        <p:nvGrpSpPr>
          <p:cNvPr id="5" name="Group 4"/>
          <p:cNvGrpSpPr/>
          <p:nvPr/>
        </p:nvGrpSpPr>
        <p:grpSpPr>
          <a:xfrm>
            <a:off x="2295827" y="2961439"/>
            <a:ext cx="838200" cy="838200"/>
            <a:chOff x="2150418" y="2361045"/>
            <a:chExt cx="838200" cy="838200"/>
          </a:xfrm>
        </p:grpSpPr>
        <p:sp>
          <p:nvSpPr>
            <p:cNvPr id="6" name="Rectangle 5"/>
            <p:cNvSpPr/>
            <p:nvPr/>
          </p:nvSpPr>
          <p:spPr>
            <a:xfrm>
              <a:off x="2228551" y="2432718"/>
              <a:ext cx="587583" cy="541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p:nvSpPr>
          <p:spPr>
            <a:xfrm>
              <a:off x="2325531" y="2515843"/>
              <a:ext cx="571012" cy="541382"/>
            </a:xfrm>
            <a:custGeom>
              <a:avLst/>
              <a:gdLst/>
              <a:ahLst/>
              <a:cxnLst/>
              <a:rect l="l" t="t" r="r" b="b"/>
              <a:pathLst>
                <a:path w="716030" h="678875">
                  <a:moveTo>
                    <a:pt x="332954" y="123435"/>
                  </a:moveTo>
                  <a:cubicBezTo>
                    <a:pt x="241011" y="123435"/>
                    <a:pt x="166477" y="199421"/>
                    <a:pt x="166477" y="293154"/>
                  </a:cubicBezTo>
                  <a:cubicBezTo>
                    <a:pt x="166477" y="386887"/>
                    <a:pt x="241011" y="462873"/>
                    <a:pt x="332954" y="462873"/>
                  </a:cubicBezTo>
                  <a:cubicBezTo>
                    <a:pt x="424896" y="462873"/>
                    <a:pt x="499431" y="386887"/>
                    <a:pt x="499431" y="293154"/>
                  </a:cubicBezTo>
                  <a:cubicBezTo>
                    <a:pt x="499431" y="199421"/>
                    <a:pt x="424896" y="123435"/>
                    <a:pt x="332954" y="123435"/>
                  </a:cubicBezTo>
                  <a:close/>
                  <a:moveTo>
                    <a:pt x="0" y="0"/>
                  </a:moveTo>
                  <a:lnTo>
                    <a:pt x="716030" y="0"/>
                  </a:lnTo>
                  <a:lnTo>
                    <a:pt x="716030" y="678875"/>
                  </a:lnTo>
                  <a:lnTo>
                    <a:pt x="0" y="678875"/>
                  </a:lnTo>
                  <a:close/>
                </a:path>
              </a:pathLst>
            </a:cu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50418" y="236104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82399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657600" y="433151"/>
            <a:ext cx="5268897" cy="861774"/>
          </a:xfrm>
          <a:prstGeom prst="rect">
            <a:avLst/>
          </a:prstGeom>
        </p:spPr>
        <p:txBody>
          <a:bodyPr wrap="square">
            <a:spAutoFit/>
          </a:bodyPr>
          <a:lstStyle/>
          <a:p>
            <a:pPr lvl="0"/>
            <a:r>
              <a:rPr lang="en-US" sz="3200" b="1" dirty="0" smtClean="0">
                <a:solidFill>
                  <a:schemeClr val="accent6">
                    <a:lumMod val="75000"/>
                  </a:schemeClr>
                </a:solidFill>
              </a:rPr>
              <a:t>2.</a:t>
            </a:r>
            <a:r>
              <a:rPr lang="en-US" dirty="0" smtClean="0">
                <a:solidFill>
                  <a:schemeClr val="accent6">
                    <a:lumMod val="75000"/>
                  </a:schemeClr>
                </a:solidFill>
              </a:rPr>
              <a:t> While the shape is selected, </a:t>
            </a:r>
            <a:br>
              <a:rPr lang="en-US" dirty="0" smtClean="0">
                <a:solidFill>
                  <a:schemeClr val="accent6">
                    <a:lumMod val="75000"/>
                  </a:schemeClr>
                </a:solidFill>
              </a:rPr>
            </a:br>
            <a:r>
              <a:rPr lang="en-US" dirty="0" smtClean="0">
                <a:solidFill>
                  <a:schemeClr val="accent6">
                    <a:lumMod val="75000"/>
                  </a:schemeClr>
                </a:solidFill>
              </a:rPr>
              <a:t>click the              button in the                        ribbon</a:t>
            </a:r>
            <a:endParaRPr lang="en-SG" dirty="0">
              <a:solidFill>
                <a:schemeClr val="accent6">
                  <a:lumMod val="75000"/>
                </a:schemeClr>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117" y="946162"/>
            <a:ext cx="542925" cy="66675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phase A"/>
          <p:cNvSpPr/>
          <p:nvPr/>
        </p:nvSpPr>
        <p:spPr>
          <a:xfrm>
            <a:off x="1971397" y="4251543"/>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398701"/>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177731"/>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391608"/>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390427"/>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423010"/>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t>
            </a:r>
            <a:r>
              <a:rPr lang="en-US" sz="2000" b="1" dirty="0" smtClean="0"/>
              <a:t>A</a:t>
            </a:r>
            <a:endParaRPr lang="en-SG" sz="2000" b="1" dirty="0"/>
          </a:p>
        </p:txBody>
      </p:sp>
      <p:sp>
        <p:nvSpPr>
          <p:cNvPr id="12" name="Freeform 11"/>
          <p:cNvSpPr/>
          <p:nvPr/>
        </p:nvSpPr>
        <p:spPr>
          <a:xfrm>
            <a:off x="1887830" y="2332841"/>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479318"/>
            <a:ext cx="3924300" cy="800219"/>
          </a:xfrm>
          <a:prstGeom prst="rect">
            <a:avLst/>
          </a:prstGeom>
          <a:noFill/>
        </p:spPr>
        <p:txBody>
          <a:bodyPr wrap="square" rtlCol="0">
            <a:spAutoFit/>
          </a:bodyPr>
          <a:lstStyle/>
          <a:p>
            <a:r>
              <a:rPr lang="en-US" sz="2800" b="1" dirty="0" smtClean="0">
                <a:solidFill>
                  <a:schemeClr val="accent6">
                    <a:lumMod val="75000"/>
                  </a:schemeClr>
                </a:solidFill>
              </a:rPr>
              <a:t>1.</a:t>
            </a:r>
            <a:r>
              <a:rPr lang="en-US" dirty="0" smtClean="0">
                <a:solidFill>
                  <a:schemeClr val="accent6">
                    <a:lumMod val="75000"/>
                  </a:schemeClr>
                </a:solidFill>
              </a:rPr>
              <a:t> Click on this blue shape </a:t>
            </a:r>
            <a:br>
              <a:rPr lang="en-US" dirty="0" smtClean="0">
                <a:solidFill>
                  <a:schemeClr val="accent6">
                    <a:lumMod val="75000"/>
                  </a:schemeClr>
                </a:solidFill>
              </a:rPr>
            </a:br>
            <a:r>
              <a:rPr lang="en-US" dirty="0" smtClean="0">
                <a:solidFill>
                  <a:schemeClr val="accent6">
                    <a:lumMod val="75000"/>
                  </a:schemeClr>
                </a:solidFill>
              </a:rPr>
              <a:t>to ‘select’ it.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2133600" y="1002536"/>
              <a:ext cx="414720" cy="1131063"/>
            </p14:xfrm>
          </p:contentPart>
        </mc:Choice>
        <mc:Fallback xmlns="">
          <p:pic>
            <p:nvPicPr>
              <p:cNvPr id="22" name="Ink 21"/>
              <p:cNvPicPr/>
              <p:nvPr/>
            </p:nvPicPr>
            <p:blipFill>
              <a:blip r:embed="rId4"/>
              <a:stretch>
                <a:fillRect/>
              </a:stretch>
            </p:blipFill>
            <p:spPr>
              <a:xfrm>
                <a:off x="2108400" y="989937"/>
                <a:ext cx="470160" cy="1173901"/>
              </a:xfrm>
              <a:prstGeom prst="rect">
                <a:avLst/>
              </a:prstGeom>
            </p:spPr>
          </p:pic>
        </mc:Fallback>
      </mc:AlternateContent>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643" y="984925"/>
            <a:ext cx="11430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31258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1833</TotalTime>
  <Words>2814</Words>
  <Application>Microsoft Office PowerPoint</Application>
  <PresentationFormat>全屏显示(4:3)</PresentationFormat>
  <Paragraphs>271</Paragraphs>
  <Slides>61</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宋体</vt:lpstr>
      <vt:lpstr>Arial</vt:lpstr>
      <vt:lpstr>Calibri</vt:lpstr>
      <vt:lpstr>Century Gothic</vt:lpstr>
      <vt:lpstr>Consolas</vt:lpstr>
      <vt:lpstr>Segoe UI</vt:lpstr>
      <vt:lpstr>Wingdings</vt:lpstr>
      <vt:lpstr>Office Theme</vt:lpstr>
      <vt:lpstr>Congratulations on installing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Learning  is a never-ending journey.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Lord Dawn</cp:lastModifiedBy>
  <cp:revision>157</cp:revision>
  <dcterms:created xsi:type="dcterms:W3CDTF">2006-08-16T00:00:00Z</dcterms:created>
  <dcterms:modified xsi:type="dcterms:W3CDTF">2016-10-31T07:59:39Z</dcterms:modified>
</cp:coreProperties>
</file>